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handoutMasterIdLst>
    <p:handoutMasterId r:id="rId80"/>
  </p:handoutMasterIdLst>
  <p:sldIdLst>
    <p:sldId id="758" r:id="rId2"/>
    <p:sldId id="585" r:id="rId3"/>
    <p:sldId id="657" r:id="rId4"/>
    <p:sldId id="659" r:id="rId5"/>
    <p:sldId id="662" r:id="rId6"/>
    <p:sldId id="663" r:id="rId7"/>
    <p:sldId id="664" r:id="rId8"/>
    <p:sldId id="667" r:id="rId9"/>
    <p:sldId id="668" r:id="rId10"/>
    <p:sldId id="675" r:id="rId11"/>
    <p:sldId id="676" r:id="rId12"/>
    <p:sldId id="677" r:id="rId13"/>
    <p:sldId id="678" r:id="rId14"/>
    <p:sldId id="679" r:id="rId15"/>
    <p:sldId id="680" r:id="rId16"/>
    <p:sldId id="681" r:id="rId17"/>
    <p:sldId id="682" r:id="rId18"/>
    <p:sldId id="683" r:id="rId19"/>
    <p:sldId id="684" r:id="rId20"/>
    <p:sldId id="685" r:id="rId21"/>
    <p:sldId id="686" r:id="rId22"/>
    <p:sldId id="589" r:id="rId23"/>
    <p:sldId id="646" r:id="rId24"/>
    <p:sldId id="506" r:id="rId25"/>
    <p:sldId id="507" r:id="rId26"/>
    <p:sldId id="508" r:id="rId27"/>
    <p:sldId id="583" r:id="rId28"/>
    <p:sldId id="510" r:id="rId29"/>
    <p:sldId id="762" r:id="rId30"/>
    <p:sldId id="511" r:id="rId31"/>
    <p:sldId id="512" r:id="rId32"/>
    <p:sldId id="514" r:id="rId33"/>
    <p:sldId id="515" r:id="rId34"/>
    <p:sldId id="516" r:id="rId35"/>
    <p:sldId id="584" r:id="rId36"/>
    <p:sldId id="517" r:id="rId37"/>
    <p:sldId id="761" r:id="rId38"/>
    <p:sldId id="519" r:id="rId39"/>
    <p:sldId id="520" r:id="rId40"/>
    <p:sldId id="636" r:id="rId41"/>
    <p:sldId id="693" r:id="rId42"/>
    <p:sldId id="694" r:id="rId43"/>
    <p:sldId id="763" r:id="rId44"/>
    <p:sldId id="695" r:id="rId45"/>
    <p:sldId id="696" r:id="rId46"/>
    <p:sldId id="697" r:id="rId47"/>
    <p:sldId id="698" r:id="rId48"/>
    <p:sldId id="729" r:id="rId49"/>
    <p:sldId id="759" r:id="rId50"/>
    <p:sldId id="760" r:id="rId51"/>
    <p:sldId id="730" r:id="rId52"/>
    <p:sldId id="731" r:id="rId53"/>
    <p:sldId id="732" r:id="rId54"/>
    <p:sldId id="733" r:id="rId55"/>
    <p:sldId id="734" r:id="rId56"/>
    <p:sldId id="735" r:id="rId57"/>
    <p:sldId id="736" r:id="rId58"/>
    <p:sldId id="737" r:id="rId59"/>
    <p:sldId id="738" r:id="rId60"/>
    <p:sldId id="739" r:id="rId61"/>
    <p:sldId id="740" r:id="rId62"/>
    <p:sldId id="741" r:id="rId63"/>
    <p:sldId id="742" r:id="rId64"/>
    <p:sldId id="743" r:id="rId65"/>
    <p:sldId id="744" r:id="rId66"/>
    <p:sldId id="745" r:id="rId67"/>
    <p:sldId id="746" r:id="rId68"/>
    <p:sldId id="747" r:id="rId69"/>
    <p:sldId id="748" r:id="rId70"/>
    <p:sldId id="749" r:id="rId71"/>
    <p:sldId id="750" r:id="rId72"/>
    <p:sldId id="751" r:id="rId73"/>
    <p:sldId id="752" r:id="rId74"/>
    <p:sldId id="753" r:id="rId75"/>
    <p:sldId id="754" r:id="rId76"/>
    <p:sldId id="755" r:id="rId77"/>
    <p:sldId id="756" r:id="rId78"/>
  </p:sldIdLst>
  <p:sldSz cx="9144000" cy="6858000" type="screen4x3"/>
  <p:notesSz cx="6997700" cy="92837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433" autoAdjust="0"/>
  </p:normalViewPr>
  <p:slideViewPr>
    <p:cSldViewPr>
      <p:cViewPr varScale="1">
        <p:scale>
          <a:sx n="75" d="100"/>
          <a:sy n="75" d="100"/>
        </p:scale>
        <p:origin x="926" y="58"/>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hdr" sz="quarter"/>
          </p:nvPr>
        </p:nvSpPr>
        <p:spPr bwMode="auto">
          <a:xfrm>
            <a:off x="0" y="0"/>
            <a:ext cx="3032125" cy="463550"/>
          </a:xfrm>
          <a:prstGeom prst="rect">
            <a:avLst/>
          </a:prstGeom>
          <a:noFill/>
          <a:ln w="9525">
            <a:noFill/>
            <a:miter lim="800000"/>
            <a:headEnd/>
            <a:tailEnd/>
          </a:ln>
          <a:effectLst/>
        </p:spPr>
        <p:txBody>
          <a:bodyPr vert="horz" wrap="square" lIns="93031" tIns="46516" rIns="93031" bIns="46516" numCol="1" anchor="t" anchorCtr="0" compatLnSpc="1">
            <a:prstTxWarp prst="textNoShape">
              <a:avLst/>
            </a:prstTxWarp>
          </a:bodyPr>
          <a:lstStyle>
            <a:lvl1pPr defTabSz="930275">
              <a:defRPr sz="1200">
                <a:ea typeface="+mn-ea"/>
                <a:cs typeface="+mn-cs"/>
              </a:defRPr>
            </a:lvl1pPr>
          </a:lstStyle>
          <a:p>
            <a:pPr>
              <a:defRPr/>
            </a:pPr>
            <a:endParaRPr lang="en-US"/>
          </a:p>
        </p:txBody>
      </p:sp>
      <p:sp>
        <p:nvSpPr>
          <p:cNvPr id="71683" name="Rectangle 3"/>
          <p:cNvSpPr>
            <a:spLocks noGrp="1" noChangeArrowheads="1"/>
          </p:cNvSpPr>
          <p:nvPr>
            <p:ph type="dt" sz="quarter" idx="1"/>
          </p:nvPr>
        </p:nvSpPr>
        <p:spPr bwMode="auto">
          <a:xfrm>
            <a:off x="3963988" y="0"/>
            <a:ext cx="3032125" cy="463550"/>
          </a:xfrm>
          <a:prstGeom prst="rect">
            <a:avLst/>
          </a:prstGeom>
          <a:noFill/>
          <a:ln w="9525">
            <a:noFill/>
            <a:miter lim="800000"/>
            <a:headEnd/>
            <a:tailEnd/>
          </a:ln>
          <a:effectLst/>
        </p:spPr>
        <p:txBody>
          <a:bodyPr vert="horz" wrap="square" lIns="93031" tIns="46516" rIns="93031" bIns="46516" numCol="1" anchor="t" anchorCtr="0" compatLnSpc="1">
            <a:prstTxWarp prst="textNoShape">
              <a:avLst/>
            </a:prstTxWarp>
          </a:bodyPr>
          <a:lstStyle>
            <a:lvl1pPr algn="r" defTabSz="930275">
              <a:defRPr sz="1200">
                <a:ea typeface="+mn-ea"/>
                <a:cs typeface="+mn-cs"/>
              </a:defRPr>
            </a:lvl1pPr>
          </a:lstStyle>
          <a:p>
            <a:pPr>
              <a:defRPr/>
            </a:pPr>
            <a:endParaRPr lang="en-US"/>
          </a:p>
        </p:txBody>
      </p:sp>
      <p:sp>
        <p:nvSpPr>
          <p:cNvPr id="71684" name="Rectangle 4"/>
          <p:cNvSpPr>
            <a:spLocks noGrp="1" noChangeArrowheads="1"/>
          </p:cNvSpPr>
          <p:nvPr>
            <p:ph type="ftr" sz="quarter" idx="2"/>
          </p:nvPr>
        </p:nvSpPr>
        <p:spPr bwMode="auto">
          <a:xfrm>
            <a:off x="0" y="8818563"/>
            <a:ext cx="3032125" cy="463550"/>
          </a:xfrm>
          <a:prstGeom prst="rect">
            <a:avLst/>
          </a:prstGeom>
          <a:noFill/>
          <a:ln w="9525">
            <a:noFill/>
            <a:miter lim="800000"/>
            <a:headEnd/>
            <a:tailEnd/>
          </a:ln>
          <a:effectLst/>
        </p:spPr>
        <p:txBody>
          <a:bodyPr vert="horz" wrap="square" lIns="93031" tIns="46516" rIns="93031" bIns="46516" numCol="1" anchor="b" anchorCtr="0" compatLnSpc="1">
            <a:prstTxWarp prst="textNoShape">
              <a:avLst/>
            </a:prstTxWarp>
          </a:bodyPr>
          <a:lstStyle>
            <a:lvl1pPr defTabSz="930275">
              <a:defRPr sz="1200">
                <a:ea typeface="+mn-ea"/>
                <a:cs typeface="+mn-cs"/>
              </a:defRPr>
            </a:lvl1pPr>
          </a:lstStyle>
          <a:p>
            <a:pPr>
              <a:defRPr/>
            </a:pPr>
            <a:endParaRPr lang="en-US"/>
          </a:p>
        </p:txBody>
      </p:sp>
      <p:sp>
        <p:nvSpPr>
          <p:cNvPr id="71685" name="Rectangle 5"/>
          <p:cNvSpPr>
            <a:spLocks noGrp="1" noChangeArrowheads="1"/>
          </p:cNvSpPr>
          <p:nvPr>
            <p:ph type="sldNum" sz="quarter" idx="3"/>
          </p:nvPr>
        </p:nvSpPr>
        <p:spPr bwMode="auto">
          <a:xfrm>
            <a:off x="3963988" y="8818563"/>
            <a:ext cx="3032125" cy="463550"/>
          </a:xfrm>
          <a:prstGeom prst="rect">
            <a:avLst/>
          </a:prstGeom>
          <a:noFill/>
          <a:ln w="9525">
            <a:noFill/>
            <a:miter lim="800000"/>
            <a:headEnd/>
            <a:tailEnd/>
          </a:ln>
          <a:effectLst/>
        </p:spPr>
        <p:txBody>
          <a:bodyPr vert="horz" wrap="square" lIns="93031" tIns="46516" rIns="93031" bIns="46516" numCol="1" anchor="b" anchorCtr="0" compatLnSpc="1">
            <a:prstTxWarp prst="textNoShape">
              <a:avLst/>
            </a:prstTxWarp>
          </a:bodyPr>
          <a:lstStyle>
            <a:lvl1pPr algn="r" defTabSz="930275">
              <a:defRPr sz="1200" smtClean="0">
                <a:cs typeface="Arial" charset="0"/>
              </a:defRPr>
            </a:lvl1pPr>
          </a:lstStyle>
          <a:p>
            <a:pPr>
              <a:defRPr/>
            </a:pPr>
            <a:fld id="{C6522E87-7E03-684D-A839-F94E78267569}" type="slidenum">
              <a:rPr lang="en-US"/>
              <a:pPr>
                <a:defRPr/>
              </a:pPr>
              <a:t>‹#›</a:t>
            </a:fld>
            <a:endParaRPr lang="en-US"/>
          </a:p>
        </p:txBody>
      </p:sp>
    </p:spTree>
    <p:extLst>
      <p:ext uri="{BB962C8B-B14F-4D97-AF65-F5344CB8AC3E}">
        <p14:creationId xmlns:p14="http://schemas.microsoft.com/office/powerpoint/2010/main" val="3924477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8" name="Rectangle 2"/>
          <p:cNvSpPr>
            <a:spLocks noGrp="1" noChangeArrowheads="1"/>
          </p:cNvSpPr>
          <p:nvPr>
            <p:ph type="hdr" sz="quarter"/>
          </p:nvPr>
        </p:nvSpPr>
        <p:spPr bwMode="auto">
          <a:xfrm>
            <a:off x="0" y="0"/>
            <a:ext cx="3032125" cy="463550"/>
          </a:xfrm>
          <a:prstGeom prst="rect">
            <a:avLst/>
          </a:prstGeom>
          <a:noFill/>
          <a:ln w="9525">
            <a:noFill/>
            <a:miter lim="800000"/>
            <a:headEnd/>
            <a:tailEnd/>
          </a:ln>
          <a:effectLst/>
        </p:spPr>
        <p:txBody>
          <a:bodyPr vert="horz" wrap="square" lIns="93031" tIns="46516" rIns="93031" bIns="46516" numCol="1" anchor="t" anchorCtr="0" compatLnSpc="1">
            <a:prstTxWarp prst="textNoShape">
              <a:avLst/>
            </a:prstTxWarp>
          </a:bodyPr>
          <a:lstStyle>
            <a:lvl1pPr defTabSz="930275">
              <a:defRPr sz="1200">
                <a:ea typeface="+mn-ea"/>
                <a:cs typeface="+mn-cs"/>
              </a:defRPr>
            </a:lvl1pPr>
          </a:lstStyle>
          <a:p>
            <a:pPr>
              <a:defRPr/>
            </a:pPr>
            <a:endParaRPr lang="en-US"/>
          </a:p>
        </p:txBody>
      </p:sp>
      <p:sp>
        <p:nvSpPr>
          <p:cNvPr id="65539" name="Rectangle 3"/>
          <p:cNvSpPr>
            <a:spLocks noGrp="1" noChangeArrowheads="1"/>
          </p:cNvSpPr>
          <p:nvPr>
            <p:ph type="dt" idx="1"/>
          </p:nvPr>
        </p:nvSpPr>
        <p:spPr bwMode="auto">
          <a:xfrm>
            <a:off x="3963988" y="0"/>
            <a:ext cx="3032125" cy="463550"/>
          </a:xfrm>
          <a:prstGeom prst="rect">
            <a:avLst/>
          </a:prstGeom>
          <a:noFill/>
          <a:ln w="9525">
            <a:noFill/>
            <a:miter lim="800000"/>
            <a:headEnd/>
            <a:tailEnd/>
          </a:ln>
          <a:effectLst/>
        </p:spPr>
        <p:txBody>
          <a:bodyPr vert="horz" wrap="square" lIns="93031" tIns="46516" rIns="93031" bIns="46516" numCol="1" anchor="t" anchorCtr="0" compatLnSpc="1">
            <a:prstTxWarp prst="textNoShape">
              <a:avLst/>
            </a:prstTxWarp>
          </a:bodyPr>
          <a:lstStyle>
            <a:lvl1pPr algn="r" defTabSz="930275">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1177925" y="696913"/>
            <a:ext cx="4641850" cy="34813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65541" name="Rectangle 5"/>
          <p:cNvSpPr>
            <a:spLocks noGrp="1" noChangeArrowheads="1"/>
          </p:cNvSpPr>
          <p:nvPr>
            <p:ph type="body" sz="quarter" idx="3"/>
          </p:nvPr>
        </p:nvSpPr>
        <p:spPr bwMode="auto">
          <a:xfrm>
            <a:off x="700088" y="4410075"/>
            <a:ext cx="5597525" cy="4176713"/>
          </a:xfrm>
          <a:prstGeom prst="rect">
            <a:avLst/>
          </a:prstGeom>
          <a:noFill/>
          <a:ln w="9525">
            <a:noFill/>
            <a:miter lim="800000"/>
            <a:headEnd/>
            <a:tailEnd/>
          </a:ln>
          <a:effectLst/>
        </p:spPr>
        <p:txBody>
          <a:bodyPr vert="horz" wrap="square" lIns="93031" tIns="46516" rIns="93031" bIns="46516"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5542" name="Rectangle 6"/>
          <p:cNvSpPr>
            <a:spLocks noGrp="1" noChangeArrowheads="1"/>
          </p:cNvSpPr>
          <p:nvPr>
            <p:ph type="ftr" sz="quarter" idx="4"/>
          </p:nvPr>
        </p:nvSpPr>
        <p:spPr bwMode="auto">
          <a:xfrm>
            <a:off x="0" y="8818563"/>
            <a:ext cx="3032125" cy="463550"/>
          </a:xfrm>
          <a:prstGeom prst="rect">
            <a:avLst/>
          </a:prstGeom>
          <a:noFill/>
          <a:ln w="9525">
            <a:noFill/>
            <a:miter lim="800000"/>
            <a:headEnd/>
            <a:tailEnd/>
          </a:ln>
          <a:effectLst/>
        </p:spPr>
        <p:txBody>
          <a:bodyPr vert="horz" wrap="square" lIns="93031" tIns="46516" rIns="93031" bIns="46516" numCol="1" anchor="b" anchorCtr="0" compatLnSpc="1">
            <a:prstTxWarp prst="textNoShape">
              <a:avLst/>
            </a:prstTxWarp>
          </a:bodyPr>
          <a:lstStyle>
            <a:lvl1pPr defTabSz="930275">
              <a:defRPr sz="1200">
                <a:ea typeface="+mn-ea"/>
                <a:cs typeface="+mn-cs"/>
              </a:defRPr>
            </a:lvl1pPr>
          </a:lstStyle>
          <a:p>
            <a:pPr>
              <a:defRPr/>
            </a:pPr>
            <a:endParaRPr lang="en-US"/>
          </a:p>
        </p:txBody>
      </p:sp>
      <p:sp>
        <p:nvSpPr>
          <p:cNvPr id="65543" name="Rectangle 7"/>
          <p:cNvSpPr>
            <a:spLocks noGrp="1" noChangeArrowheads="1"/>
          </p:cNvSpPr>
          <p:nvPr>
            <p:ph type="sldNum" sz="quarter" idx="5"/>
          </p:nvPr>
        </p:nvSpPr>
        <p:spPr bwMode="auto">
          <a:xfrm>
            <a:off x="3963988" y="8818563"/>
            <a:ext cx="3032125" cy="463550"/>
          </a:xfrm>
          <a:prstGeom prst="rect">
            <a:avLst/>
          </a:prstGeom>
          <a:noFill/>
          <a:ln w="9525">
            <a:noFill/>
            <a:miter lim="800000"/>
            <a:headEnd/>
            <a:tailEnd/>
          </a:ln>
          <a:effectLst/>
        </p:spPr>
        <p:txBody>
          <a:bodyPr vert="horz" wrap="square" lIns="93031" tIns="46516" rIns="93031" bIns="46516" numCol="1" anchor="b" anchorCtr="0" compatLnSpc="1">
            <a:prstTxWarp prst="textNoShape">
              <a:avLst/>
            </a:prstTxWarp>
          </a:bodyPr>
          <a:lstStyle>
            <a:lvl1pPr algn="r" defTabSz="930275">
              <a:defRPr sz="1200" smtClean="0">
                <a:cs typeface="Arial" charset="0"/>
              </a:defRPr>
            </a:lvl1pPr>
          </a:lstStyle>
          <a:p>
            <a:pPr>
              <a:defRPr/>
            </a:pPr>
            <a:fld id="{A5DB2993-BCE4-FC40-A6D7-8C0886EAE406}" type="slidenum">
              <a:rPr lang="en-US"/>
              <a:pPr>
                <a:defRPr/>
              </a:pPr>
              <a:t>‹#›</a:t>
            </a:fld>
            <a:endParaRPr lang="en-US"/>
          </a:p>
        </p:txBody>
      </p:sp>
    </p:spTree>
    <p:extLst>
      <p:ext uri="{BB962C8B-B14F-4D97-AF65-F5344CB8AC3E}">
        <p14:creationId xmlns:p14="http://schemas.microsoft.com/office/powerpoint/2010/main" val="212846234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www.ncbi.nlm.nih.gov/books/n/mboc4/A4754/def-item/A5019/" TargetMode="External"/><Relationship Id="rId3" Type="http://schemas.openxmlformats.org/officeDocument/2006/relationships/hyperlink" Target="http://www.ncbi.nlm.nih.gov/books/n/mboc4/A4754/def-item/A4771/" TargetMode="External"/><Relationship Id="rId7" Type="http://schemas.openxmlformats.org/officeDocument/2006/relationships/hyperlink" Target="http://www.ncbi.nlm.nih.gov/books/n/mboc4/A4754/def-item/A5566/"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www.ncbi.nlm.nih.gov/books/n/mboc4/A4754/def-item/A5084/" TargetMode="External"/><Relationship Id="rId5" Type="http://schemas.openxmlformats.org/officeDocument/2006/relationships/hyperlink" Target="http://www.ncbi.nlm.nih.gov/books/n/mboc4/A4754/def-item/A5283/" TargetMode="External"/><Relationship Id="rId10" Type="http://schemas.openxmlformats.org/officeDocument/2006/relationships/hyperlink" Target="http://www.ncbi.nlm.nih.gov/books/n/mboc4/A4754/def-item/A5198/" TargetMode="External"/><Relationship Id="rId4" Type="http://schemas.openxmlformats.org/officeDocument/2006/relationships/hyperlink" Target="http://www.ncbi.nlm.nih.gov/books/n/mboc4/A4754/def-item/A4974/" TargetMode="External"/><Relationship Id="rId9" Type="http://schemas.openxmlformats.org/officeDocument/2006/relationships/hyperlink" Target="http://www.ncbi.nlm.nih.gov/books/n/mboc4/A4754/def-item/A5014/"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CUB domains are 110-residue protein motifs exhibiting a </a:t>
            </a:r>
            <a:r>
              <a:rPr lang="el-GR" dirty="0" smtClean="0"/>
              <a:t>β-</a:t>
            </a:r>
            <a:r>
              <a:rPr lang="en-US" dirty="0" smtClean="0"/>
              <a:t>sandwich fold and mediating protein–protein interactions in various extracellular proteins.</a:t>
            </a:r>
          </a:p>
          <a:p>
            <a:r>
              <a:rPr lang="en-US" dirty="0" err="1" smtClean="0"/>
              <a:t>Garboriaud</a:t>
            </a:r>
            <a:r>
              <a:rPr lang="en-US" baseline="0" dirty="0" smtClean="0"/>
              <a:t> et al. 2011</a:t>
            </a:r>
            <a:endParaRPr lang="en-US" dirty="0"/>
          </a:p>
        </p:txBody>
      </p:sp>
      <p:sp>
        <p:nvSpPr>
          <p:cNvPr id="4" name="Slide Number Placeholder 3"/>
          <p:cNvSpPr>
            <a:spLocks noGrp="1"/>
          </p:cNvSpPr>
          <p:nvPr>
            <p:ph type="sldNum" sz="quarter" idx="10"/>
          </p:nvPr>
        </p:nvSpPr>
        <p:spPr/>
        <p:txBody>
          <a:bodyPr/>
          <a:lstStyle/>
          <a:p>
            <a:pPr>
              <a:defRPr/>
            </a:pPr>
            <a:fld id="{A5DB2993-BCE4-FC40-A6D7-8C0886EAE406}" type="slidenum">
              <a:rPr lang="en-US" smtClean="0"/>
              <a:pPr>
                <a:defRPr/>
              </a:pPr>
              <a:t>1</a:t>
            </a:fld>
            <a:endParaRPr lang="en-US"/>
          </a:p>
        </p:txBody>
      </p:sp>
    </p:spTree>
    <p:extLst>
      <p:ext uri="{BB962C8B-B14F-4D97-AF65-F5344CB8AC3E}">
        <p14:creationId xmlns:p14="http://schemas.microsoft.com/office/powerpoint/2010/main" val="5754413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p:cNvSpPr txBox="1">
            <a:spLocks noGrp="1" noChangeArrowheads="1"/>
          </p:cNvSpPr>
          <p:nvPr/>
        </p:nvSpPr>
        <p:spPr bwMode="auto">
          <a:xfrm>
            <a:off x="3963744" y="8817904"/>
            <a:ext cx="3032337" cy="464185"/>
          </a:xfrm>
          <a:prstGeom prst="rect">
            <a:avLst/>
          </a:prstGeom>
          <a:noFill/>
          <a:ln w="9525">
            <a:noFill/>
            <a:miter lim="800000"/>
            <a:headEnd/>
            <a:tailEnd/>
          </a:ln>
        </p:spPr>
        <p:txBody>
          <a:bodyPr lIns="93022" tIns="46511" rIns="93022" bIns="46511" anchor="b"/>
          <a:lstStyle/>
          <a:p>
            <a:pPr algn="r" defTabSz="946462"/>
            <a:fld id="{A97A9C64-D779-4748-8B94-BF7D1B048D28}" type="slidenum">
              <a:rPr lang="en-US" sz="1200"/>
              <a:pPr algn="r" defTabSz="946462"/>
              <a:t>16</a:t>
            </a:fld>
            <a:endParaRPr lang="en-US" sz="1200"/>
          </a:p>
        </p:txBody>
      </p:sp>
      <p:sp>
        <p:nvSpPr>
          <p:cNvPr id="4915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915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extLst>
      <p:ext uri="{BB962C8B-B14F-4D97-AF65-F5344CB8AC3E}">
        <p14:creationId xmlns:p14="http://schemas.microsoft.com/office/powerpoint/2010/main" val="30352334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Rot="1" noChangeAspect="1" noChangeArrowheads="1" noTextEdit="1"/>
          </p:cNvSpPr>
          <p:nvPr>
            <p:ph type="sldImg"/>
          </p:nvPr>
        </p:nvSpPr>
        <p:spPr>
          <a:ln/>
        </p:spPr>
      </p:sp>
      <p:sp>
        <p:nvSpPr>
          <p:cNvPr id="2119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30311">
              <a:defRPr/>
            </a:pPr>
            <a:r>
              <a:rPr lang="en-US" dirty="0">
                <a:latin typeface="Calibri" pitchFamily="28" charset="0"/>
                <a:ea typeface="+mn-ea"/>
                <a:cs typeface="+mn-cs"/>
              </a:rPr>
              <a:t>Figure 12.36</a:t>
            </a:r>
          </a:p>
          <a:p>
            <a:r>
              <a:rPr lang="en-US" b="1" dirty="0">
                <a:latin typeface="Calibri" pitchFamily="28" charset="0"/>
                <a:ea typeface="+mn-ea"/>
                <a:cs typeface="+mn-cs"/>
              </a:rPr>
              <a:t>Transcription profiling to personalize breast cancer therapy. </a:t>
            </a:r>
            <a:r>
              <a:rPr lang="en-US" dirty="0">
                <a:latin typeface="Calibri" pitchFamily="28" charset="0"/>
                <a:ea typeface="+mn-ea"/>
                <a:cs typeface="+mn-cs"/>
              </a:rPr>
              <a:t>Microarrays and RNA-sequencing technologies were used to examine gene expression patterns in 76 estrogen receptor positive and 53 estrogen receptor negative tumors.  A total of 179 genes were identified that are differentially expressed between the two groups.  The ability to define a molecular portrait of tumors that will respond to hormone therapy can personalize breast cancer treatment.</a:t>
            </a:r>
            <a:endParaRPr lang="en-US" dirty="0" smtClean="0"/>
          </a:p>
        </p:txBody>
      </p:sp>
    </p:spTree>
    <p:extLst>
      <p:ext uri="{BB962C8B-B14F-4D97-AF65-F5344CB8AC3E}">
        <p14:creationId xmlns:p14="http://schemas.microsoft.com/office/powerpoint/2010/main" val="30584602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txBox="1">
            <a:spLocks noGrp="1" noChangeArrowheads="1"/>
          </p:cNvSpPr>
          <p:nvPr/>
        </p:nvSpPr>
        <p:spPr bwMode="auto">
          <a:xfrm>
            <a:off x="3963744" y="8817904"/>
            <a:ext cx="3032337" cy="464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22" tIns="46511" rIns="93022" bIns="46511" anchor="b"/>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r" defTabSz="930311" eaLnBrk="1" hangingPunct="1"/>
            <a:fld id="{31BD2576-E3CB-4866-8FC2-670F7A667450}" type="slidenum">
              <a:rPr lang="en-US" altLang="en-US" sz="1200"/>
              <a:pPr algn="r" defTabSz="930311" eaLnBrk="1" hangingPunct="1"/>
              <a:t>19</a:t>
            </a:fld>
            <a:endParaRPr lang="en-US" altLang="en-US" sz="1200"/>
          </a:p>
        </p:txBody>
      </p:sp>
      <p:sp>
        <p:nvSpPr>
          <p:cNvPr id="3686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22" tIns="46511" rIns="93022" bIns="46511"/>
          <a:lstStyle/>
          <a:p>
            <a:pPr defTabSz="930311" eaLnBrk="1" hangingPunct="1"/>
            <a:endParaRPr lang="en-US" altLang="en-US" smtClean="0">
              <a:ea typeface="ＭＳ Ｐゴシック" pitchFamily="34" charset="-128"/>
            </a:endParaRPr>
          </a:p>
        </p:txBody>
      </p:sp>
    </p:spTree>
    <p:extLst>
      <p:ext uri="{BB962C8B-B14F-4D97-AF65-F5344CB8AC3E}">
        <p14:creationId xmlns:p14="http://schemas.microsoft.com/office/powerpoint/2010/main" val="3986460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txBox="1">
            <a:spLocks noGrp="1" noChangeArrowheads="1"/>
          </p:cNvSpPr>
          <p:nvPr/>
        </p:nvSpPr>
        <p:spPr bwMode="auto">
          <a:xfrm>
            <a:off x="3963744" y="8817904"/>
            <a:ext cx="3032337" cy="464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22" tIns="46511" rIns="93022" bIns="46511" anchor="b"/>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r" defTabSz="930311" eaLnBrk="1" hangingPunct="1"/>
            <a:fld id="{C47589D2-12C8-4D4E-9598-A55BC97D3808}" type="slidenum">
              <a:rPr lang="en-US" altLang="en-US" sz="1200"/>
              <a:pPr algn="r" defTabSz="930311" eaLnBrk="1" hangingPunct="1"/>
              <a:t>20</a:t>
            </a:fld>
            <a:endParaRPr lang="en-US" altLang="en-US" sz="1200"/>
          </a:p>
        </p:txBody>
      </p:sp>
      <p:sp>
        <p:nvSpPr>
          <p:cNvPr id="37891" name="Rectangle 7"/>
          <p:cNvSpPr txBox="1">
            <a:spLocks noGrp="1" noChangeArrowheads="1"/>
          </p:cNvSpPr>
          <p:nvPr/>
        </p:nvSpPr>
        <p:spPr bwMode="auto">
          <a:xfrm>
            <a:off x="3963744" y="8817904"/>
            <a:ext cx="3032337" cy="464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22" tIns="46511" rIns="93022" bIns="46511" anchor="b"/>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r" defTabSz="930311" eaLnBrk="1" hangingPunct="1"/>
            <a:fld id="{E7ED0A9A-FB66-41BC-B6E6-BA0D94A6F10B}" type="slidenum">
              <a:rPr lang="en-US" altLang="en-US" sz="1200"/>
              <a:pPr algn="r" defTabSz="930311" eaLnBrk="1" hangingPunct="1"/>
              <a:t>20</a:t>
            </a:fld>
            <a:endParaRPr lang="en-US" altLang="en-US" sz="1200"/>
          </a:p>
        </p:txBody>
      </p:sp>
      <p:sp>
        <p:nvSpPr>
          <p:cNvPr id="3789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22" tIns="46511" rIns="93022" bIns="46511"/>
          <a:lstStyle/>
          <a:p>
            <a:pPr defTabSz="930311" eaLnBrk="1" hangingPunct="1"/>
            <a:endParaRPr lang="en-US" altLang="en-US" smtClean="0">
              <a:ea typeface="ＭＳ Ｐゴシック" pitchFamily="34" charset="-128"/>
            </a:endParaRPr>
          </a:p>
        </p:txBody>
      </p:sp>
    </p:spTree>
    <p:extLst>
      <p:ext uri="{BB962C8B-B14F-4D97-AF65-F5344CB8AC3E}">
        <p14:creationId xmlns:p14="http://schemas.microsoft.com/office/powerpoint/2010/main" val="3632825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txBox="1">
            <a:spLocks noGrp="1" noChangeArrowheads="1"/>
          </p:cNvSpPr>
          <p:nvPr/>
        </p:nvSpPr>
        <p:spPr bwMode="auto">
          <a:xfrm>
            <a:off x="3963744" y="8817904"/>
            <a:ext cx="3032337" cy="464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22" tIns="46511" rIns="93022" bIns="46511" anchor="b"/>
          <a:lstStyle>
            <a:lvl1pPr eaLnBrk="0" hangingPunct="0">
              <a:defRPr>
                <a:solidFill>
                  <a:schemeClr val="tx1"/>
                </a:solidFill>
                <a:latin typeface="Arial" pitchFamily="34" charset="0"/>
                <a:ea typeface="ＭＳ Ｐゴシック" pitchFamily="34" charset="-128"/>
              </a:defRPr>
            </a:lvl1pPr>
            <a:lvl2pPr marL="730250" indent="-280988" eaLnBrk="0" hangingPunct="0">
              <a:defRPr>
                <a:solidFill>
                  <a:schemeClr val="tx1"/>
                </a:solidFill>
                <a:latin typeface="Arial" pitchFamily="34" charset="0"/>
                <a:ea typeface="ＭＳ Ｐゴシック" pitchFamily="34" charset="-128"/>
              </a:defRPr>
            </a:lvl2pPr>
            <a:lvl3pPr marL="1123950" indent="-225425" eaLnBrk="0" hangingPunct="0">
              <a:defRPr>
                <a:solidFill>
                  <a:schemeClr val="tx1"/>
                </a:solidFill>
                <a:latin typeface="Arial" pitchFamily="34" charset="0"/>
                <a:ea typeface="ＭＳ Ｐゴシック" pitchFamily="34" charset="-128"/>
              </a:defRPr>
            </a:lvl3pPr>
            <a:lvl4pPr marL="1573213" indent="-225425" eaLnBrk="0" hangingPunct="0">
              <a:defRPr>
                <a:solidFill>
                  <a:schemeClr val="tx1"/>
                </a:solidFill>
                <a:latin typeface="Arial" pitchFamily="34" charset="0"/>
                <a:ea typeface="ＭＳ Ｐゴシック" pitchFamily="34" charset="-128"/>
              </a:defRPr>
            </a:lvl4pPr>
            <a:lvl5pPr marL="2022475" indent="-225425" eaLnBrk="0" hangingPunct="0">
              <a:defRPr>
                <a:solidFill>
                  <a:schemeClr val="tx1"/>
                </a:solidFill>
                <a:latin typeface="Arial" pitchFamily="34" charset="0"/>
                <a:ea typeface="ＭＳ Ｐゴシック" pitchFamily="34" charset="-128"/>
              </a:defRPr>
            </a:lvl5pPr>
            <a:lvl6pPr marL="2479675" indent="-225425" eaLnBrk="0" fontAlgn="base" hangingPunct="0">
              <a:spcBef>
                <a:spcPct val="0"/>
              </a:spcBef>
              <a:spcAft>
                <a:spcPct val="0"/>
              </a:spcAft>
              <a:defRPr>
                <a:solidFill>
                  <a:schemeClr val="tx1"/>
                </a:solidFill>
                <a:latin typeface="Arial" pitchFamily="34" charset="0"/>
                <a:ea typeface="ＭＳ Ｐゴシック" pitchFamily="34" charset="-128"/>
              </a:defRPr>
            </a:lvl6pPr>
            <a:lvl7pPr marL="2936875" indent="-225425" eaLnBrk="0" fontAlgn="base" hangingPunct="0">
              <a:spcBef>
                <a:spcPct val="0"/>
              </a:spcBef>
              <a:spcAft>
                <a:spcPct val="0"/>
              </a:spcAft>
              <a:defRPr>
                <a:solidFill>
                  <a:schemeClr val="tx1"/>
                </a:solidFill>
                <a:latin typeface="Arial" pitchFamily="34" charset="0"/>
                <a:ea typeface="ＭＳ Ｐゴシック" pitchFamily="34" charset="-128"/>
              </a:defRPr>
            </a:lvl7pPr>
            <a:lvl8pPr marL="3394075" indent="-225425" eaLnBrk="0" fontAlgn="base" hangingPunct="0">
              <a:spcBef>
                <a:spcPct val="0"/>
              </a:spcBef>
              <a:spcAft>
                <a:spcPct val="0"/>
              </a:spcAft>
              <a:defRPr>
                <a:solidFill>
                  <a:schemeClr val="tx1"/>
                </a:solidFill>
                <a:latin typeface="Arial" pitchFamily="34" charset="0"/>
                <a:ea typeface="ＭＳ Ｐゴシック" pitchFamily="34" charset="-128"/>
              </a:defRPr>
            </a:lvl8pPr>
            <a:lvl9pPr marL="3851275" indent="-225425"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r" defTabSz="930311" eaLnBrk="1" hangingPunct="1"/>
            <a:fld id="{52250CBE-CA33-42D9-AEB3-8DE756CE35C5}" type="slidenum">
              <a:rPr lang="en-US" altLang="en-US" sz="1200"/>
              <a:pPr algn="r" defTabSz="930311" eaLnBrk="1" hangingPunct="1"/>
              <a:t>21</a:t>
            </a:fld>
            <a:endParaRPr lang="en-US" altLang="en-US" sz="1200"/>
          </a:p>
        </p:txBody>
      </p:sp>
      <p:sp>
        <p:nvSpPr>
          <p:cNvPr id="131075" name="Rectangle 7"/>
          <p:cNvSpPr txBox="1">
            <a:spLocks noGrp="1" noChangeArrowheads="1"/>
          </p:cNvSpPr>
          <p:nvPr/>
        </p:nvSpPr>
        <p:spPr bwMode="auto">
          <a:xfrm>
            <a:off x="3963744" y="8817904"/>
            <a:ext cx="3032337" cy="464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22" tIns="46511" rIns="93022" bIns="46511" anchor="b"/>
          <a:lstStyle>
            <a:lvl1pPr eaLnBrk="0" hangingPunct="0">
              <a:defRPr>
                <a:solidFill>
                  <a:schemeClr val="tx1"/>
                </a:solidFill>
                <a:latin typeface="Arial" pitchFamily="34" charset="0"/>
                <a:ea typeface="ＭＳ Ｐゴシック" pitchFamily="34" charset="-128"/>
              </a:defRPr>
            </a:lvl1pPr>
            <a:lvl2pPr marL="730250" indent="-280988" eaLnBrk="0" hangingPunct="0">
              <a:defRPr>
                <a:solidFill>
                  <a:schemeClr val="tx1"/>
                </a:solidFill>
                <a:latin typeface="Arial" pitchFamily="34" charset="0"/>
                <a:ea typeface="ＭＳ Ｐゴシック" pitchFamily="34" charset="-128"/>
              </a:defRPr>
            </a:lvl2pPr>
            <a:lvl3pPr marL="1123950" indent="-225425" eaLnBrk="0" hangingPunct="0">
              <a:defRPr>
                <a:solidFill>
                  <a:schemeClr val="tx1"/>
                </a:solidFill>
                <a:latin typeface="Arial" pitchFamily="34" charset="0"/>
                <a:ea typeface="ＭＳ Ｐゴシック" pitchFamily="34" charset="-128"/>
              </a:defRPr>
            </a:lvl3pPr>
            <a:lvl4pPr marL="1573213" indent="-225425" eaLnBrk="0" hangingPunct="0">
              <a:defRPr>
                <a:solidFill>
                  <a:schemeClr val="tx1"/>
                </a:solidFill>
                <a:latin typeface="Arial" pitchFamily="34" charset="0"/>
                <a:ea typeface="ＭＳ Ｐゴシック" pitchFamily="34" charset="-128"/>
              </a:defRPr>
            </a:lvl4pPr>
            <a:lvl5pPr marL="2022475" indent="-225425" eaLnBrk="0" hangingPunct="0">
              <a:defRPr>
                <a:solidFill>
                  <a:schemeClr val="tx1"/>
                </a:solidFill>
                <a:latin typeface="Arial" pitchFamily="34" charset="0"/>
                <a:ea typeface="ＭＳ Ｐゴシック" pitchFamily="34" charset="-128"/>
              </a:defRPr>
            </a:lvl5pPr>
            <a:lvl6pPr marL="2479675" indent="-225425" eaLnBrk="0" fontAlgn="base" hangingPunct="0">
              <a:spcBef>
                <a:spcPct val="0"/>
              </a:spcBef>
              <a:spcAft>
                <a:spcPct val="0"/>
              </a:spcAft>
              <a:defRPr>
                <a:solidFill>
                  <a:schemeClr val="tx1"/>
                </a:solidFill>
                <a:latin typeface="Arial" pitchFamily="34" charset="0"/>
                <a:ea typeface="ＭＳ Ｐゴシック" pitchFamily="34" charset="-128"/>
              </a:defRPr>
            </a:lvl6pPr>
            <a:lvl7pPr marL="2936875" indent="-225425" eaLnBrk="0" fontAlgn="base" hangingPunct="0">
              <a:spcBef>
                <a:spcPct val="0"/>
              </a:spcBef>
              <a:spcAft>
                <a:spcPct val="0"/>
              </a:spcAft>
              <a:defRPr>
                <a:solidFill>
                  <a:schemeClr val="tx1"/>
                </a:solidFill>
                <a:latin typeface="Arial" pitchFamily="34" charset="0"/>
                <a:ea typeface="ＭＳ Ｐゴシック" pitchFamily="34" charset="-128"/>
              </a:defRPr>
            </a:lvl7pPr>
            <a:lvl8pPr marL="3394075" indent="-225425" eaLnBrk="0" fontAlgn="base" hangingPunct="0">
              <a:spcBef>
                <a:spcPct val="0"/>
              </a:spcBef>
              <a:spcAft>
                <a:spcPct val="0"/>
              </a:spcAft>
              <a:defRPr>
                <a:solidFill>
                  <a:schemeClr val="tx1"/>
                </a:solidFill>
                <a:latin typeface="Arial" pitchFamily="34" charset="0"/>
                <a:ea typeface="ＭＳ Ｐゴシック" pitchFamily="34" charset="-128"/>
              </a:defRPr>
            </a:lvl8pPr>
            <a:lvl9pPr marL="3851275" indent="-225425"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r" defTabSz="930311" eaLnBrk="1" hangingPunct="1"/>
            <a:fld id="{F99E53DE-78A2-454F-AFEE-7F7E6B0AA340}" type="slidenum">
              <a:rPr lang="en-US" altLang="en-US" sz="1200"/>
              <a:pPr algn="r" defTabSz="930311" eaLnBrk="1" hangingPunct="1"/>
              <a:t>21</a:t>
            </a:fld>
            <a:endParaRPr lang="en-US" altLang="en-US" sz="1200"/>
          </a:p>
        </p:txBody>
      </p:sp>
      <p:sp>
        <p:nvSpPr>
          <p:cNvPr id="13107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22" tIns="46511" rIns="93022" bIns="46511"/>
          <a:lstStyle/>
          <a:p>
            <a:pPr defTabSz="930311" eaLnBrk="1" hangingPunct="1"/>
            <a:endParaRPr lang="en-US" altLang="en-US" smtClean="0">
              <a:ea typeface="ＭＳ Ｐゴシック" pitchFamily="34" charset="-128"/>
            </a:endParaRPr>
          </a:p>
        </p:txBody>
      </p:sp>
    </p:spTree>
    <p:extLst>
      <p:ext uri="{BB962C8B-B14F-4D97-AF65-F5344CB8AC3E}">
        <p14:creationId xmlns:p14="http://schemas.microsoft.com/office/powerpoint/2010/main" val="5699113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As an aside, the Histones sounds like a good name for a geeky musical group, and of course it is.</a:t>
            </a:r>
          </a:p>
          <a:p>
            <a:r>
              <a:rPr lang="en-US" altLang="en-US" smtClean="0"/>
              <a:t>http://www.youtube.com/watch?v=N89tjP8DZr4</a:t>
            </a:r>
          </a:p>
        </p:txBody>
      </p:sp>
    </p:spTree>
    <p:extLst>
      <p:ext uri="{BB962C8B-B14F-4D97-AF65-F5344CB8AC3E}">
        <p14:creationId xmlns:p14="http://schemas.microsoft.com/office/powerpoint/2010/main" val="934267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p:cNvSpPr txBox="1">
            <a:spLocks noGrp="1" noChangeArrowheads="1"/>
          </p:cNvSpPr>
          <p:nvPr/>
        </p:nvSpPr>
        <p:spPr bwMode="auto">
          <a:xfrm>
            <a:off x="3963988" y="8818563"/>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31" tIns="46516" rIns="93031" bIns="46516" anchor="b"/>
          <a:lstStyle>
            <a:lvl1pPr defTabSz="930275" eaLnBrk="0" hangingPunct="0">
              <a:defRPr sz="2400">
                <a:solidFill>
                  <a:schemeClr val="tx1"/>
                </a:solidFill>
                <a:latin typeface="Arial" charset="0"/>
                <a:ea typeface="ＭＳ Ｐゴシック" charset="0"/>
                <a:cs typeface="ＭＳ Ｐゴシック" charset="0"/>
              </a:defRPr>
            </a:lvl1pPr>
            <a:lvl2pPr marL="742950" indent="-285750" defTabSz="930275" eaLnBrk="0" hangingPunct="0">
              <a:defRPr sz="2400">
                <a:solidFill>
                  <a:schemeClr val="tx1"/>
                </a:solidFill>
                <a:latin typeface="Arial" charset="0"/>
                <a:ea typeface="ＭＳ Ｐゴシック" charset="0"/>
              </a:defRPr>
            </a:lvl2pPr>
            <a:lvl3pPr marL="1143000" indent="-228600" defTabSz="930275" eaLnBrk="0" hangingPunct="0">
              <a:defRPr sz="2400">
                <a:solidFill>
                  <a:schemeClr val="tx1"/>
                </a:solidFill>
                <a:latin typeface="Arial" charset="0"/>
                <a:ea typeface="ＭＳ Ｐゴシック" charset="0"/>
              </a:defRPr>
            </a:lvl3pPr>
            <a:lvl4pPr marL="1600200" indent="-228600" defTabSz="930275" eaLnBrk="0" hangingPunct="0">
              <a:defRPr sz="2400">
                <a:solidFill>
                  <a:schemeClr val="tx1"/>
                </a:solidFill>
                <a:latin typeface="Arial" charset="0"/>
                <a:ea typeface="ＭＳ Ｐゴシック" charset="0"/>
              </a:defRPr>
            </a:lvl4pPr>
            <a:lvl5pPr marL="2057400" indent="-228600" defTabSz="930275" eaLnBrk="0" hangingPunct="0">
              <a:defRPr sz="2400">
                <a:solidFill>
                  <a:schemeClr val="tx1"/>
                </a:solidFill>
                <a:latin typeface="Arial" charset="0"/>
                <a:ea typeface="ＭＳ Ｐゴシック" charset="0"/>
              </a:defRPr>
            </a:lvl5pPr>
            <a:lvl6pPr marL="2514600" indent="-228600" defTabSz="930275"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0275"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0275"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0275"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fld id="{29845A55-1123-4F48-AD69-F58FCAE8A054}" type="slidenum">
              <a:rPr lang="en-US" sz="1200">
                <a:latin typeface="Calibri" charset="0"/>
              </a:rPr>
              <a:pPr algn="r" eaLnBrk="1" hangingPunct="1"/>
              <a:t>23</a:t>
            </a:fld>
            <a:endParaRPr lang="en-US" sz="1200">
              <a:latin typeface="Calibri" charset="0"/>
            </a:endParaRPr>
          </a:p>
        </p:txBody>
      </p:sp>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xfrm>
            <a:off x="933450" y="4410075"/>
            <a:ext cx="5130800"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a:spcBef>
                <a:spcPct val="0"/>
              </a:spcBef>
            </a:pPr>
            <a:endParaRPr lang="en-US"/>
          </a:p>
        </p:txBody>
      </p:sp>
    </p:spTree>
    <p:extLst>
      <p:ext uri="{BB962C8B-B14F-4D97-AF65-F5344CB8AC3E}">
        <p14:creationId xmlns:p14="http://schemas.microsoft.com/office/powerpoint/2010/main" val="34198447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p:cNvSpPr txBox="1">
            <a:spLocks noGrp="1" noChangeArrowheads="1"/>
          </p:cNvSpPr>
          <p:nvPr/>
        </p:nvSpPr>
        <p:spPr bwMode="auto">
          <a:xfrm>
            <a:off x="3963988" y="8818563"/>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31" tIns="46516" rIns="93031" bIns="46516" anchor="b"/>
          <a:lstStyle>
            <a:lvl1pPr defTabSz="930275" eaLnBrk="0" hangingPunct="0">
              <a:defRPr sz="2400">
                <a:solidFill>
                  <a:schemeClr val="tx1"/>
                </a:solidFill>
                <a:latin typeface="Arial" charset="0"/>
                <a:ea typeface="ＭＳ Ｐゴシック" charset="0"/>
                <a:cs typeface="ＭＳ Ｐゴシック" charset="0"/>
              </a:defRPr>
            </a:lvl1pPr>
            <a:lvl2pPr marL="742950" indent="-285750" defTabSz="930275" eaLnBrk="0" hangingPunct="0">
              <a:defRPr sz="2400">
                <a:solidFill>
                  <a:schemeClr val="tx1"/>
                </a:solidFill>
                <a:latin typeface="Arial" charset="0"/>
                <a:ea typeface="ＭＳ Ｐゴシック" charset="0"/>
              </a:defRPr>
            </a:lvl2pPr>
            <a:lvl3pPr marL="1143000" indent="-228600" defTabSz="930275" eaLnBrk="0" hangingPunct="0">
              <a:defRPr sz="2400">
                <a:solidFill>
                  <a:schemeClr val="tx1"/>
                </a:solidFill>
                <a:latin typeface="Arial" charset="0"/>
                <a:ea typeface="ＭＳ Ｐゴシック" charset="0"/>
              </a:defRPr>
            </a:lvl3pPr>
            <a:lvl4pPr marL="1600200" indent="-228600" defTabSz="930275" eaLnBrk="0" hangingPunct="0">
              <a:defRPr sz="2400">
                <a:solidFill>
                  <a:schemeClr val="tx1"/>
                </a:solidFill>
                <a:latin typeface="Arial" charset="0"/>
                <a:ea typeface="ＭＳ Ｐゴシック" charset="0"/>
              </a:defRPr>
            </a:lvl4pPr>
            <a:lvl5pPr marL="2057400" indent="-228600" defTabSz="930275" eaLnBrk="0" hangingPunct="0">
              <a:defRPr sz="2400">
                <a:solidFill>
                  <a:schemeClr val="tx1"/>
                </a:solidFill>
                <a:latin typeface="Arial" charset="0"/>
                <a:ea typeface="ＭＳ Ｐゴシック" charset="0"/>
              </a:defRPr>
            </a:lvl5pPr>
            <a:lvl6pPr marL="2514600" indent="-228600" defTabSz="930275"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0275"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0275"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0275"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fld id="{29845A55-1123-4F48-AD69-F58FCAE8A054}" type="slidenum">
              <a:rPr lang="en-US" sz="1200">
                <a:latin typeface="Calibri" charset="0"/>
              </a:rPr>
              <a:pPr algn="r" eaLnBrk="1" hangingPunct="1"/>
              <a:t>24</a:t>
            </a:fld>
            <a:endParaRPr lang="en-US" sz="1200">
              <a:latin typeface="Calibri" charset="0"/>
            </a:endParaRPr>
          </a:p>
        </p:txBody>
      </p:sp>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xfrm>
            <a:off x="933450" y="4410075"/>
            <a:ext cx="5130800"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a:spcBef>
                <a:spcPct val="0"/>
              </a:spcBef>
            </a:pPr>
            <a:endParaRPr lang="en-US"/>
          </a:p>
        </p:txBody>
      </p:sp>
    </p:spTree>
    <p:extLst>
      <p:ext uri="{BB962C8B-B14F-4D97-AF65-F5344CB8AC3E}">
        <p14:creationId xmlns:p14="http://schemas.microsoft.com/office/powerpoint/2010/main" val="32295358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2"/>
          <p:cNvSpPr>
            <a:spLocks noGrp="1" noRot="1" noChangeAspect="1" noChangeArrowheads="1" noTextEdit="1"/>
          </p:cNvSpPr>
          <p:nvPr>
            <p:ph type="sldImg"/>
          </p:nvPr>
        </p:nvSpPr>
        <p:spPr>
          <a:ln/>
        </p:spPr>
      </p:sp>
      <p:sp>
        <p:nvSpPr>
          <p:cNvPr id="11366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1" dirty="0"/>
              <a:t>Figure 4-33Model for the mechanism of some chromatin remodeling complexes</a:t>
            </a:r>
          </a:p>
          <a:p>
            <a:r>
              <a:rPr lang="en-US" dirty="0"/>
              <a:t>In the absence of remodeling complexes, the </a:t>
            </a:r>
            <a:r>
              <a:rPr lang="en-US" dirty="0" err="1"/>
              <a:t>interconversion</a:t>
            </a:r>
            <a:r>
              <a:rPr lang="en-US" dirty="0"/>
              <a:t> between the three </a:t>
            </a:r>
            <a:r>
              <a:rPr lang="en-US" dirty="0" err="1"/>
              <a:t>nucleosomal</a:t>
            </a:r>
            <a:r>
              <a:rPr lang="en-US" dirty="0"/>
              <a:t> states shown is very slow because of a high </a:t>
            </a:r>
            <a:r>
              <a:rPr lang="en-US" dirty="0">
                <a:hlinkClick r:id="rId3"/>
              </a:rPr>
              <a:t>activation energy</a:t>
            </a:r>
            <a:r>
              <a:rPr lang="en-US" dirty="0"/>
              <a:t> barrier. Using ATP hydrolysis, </a:t>
            </a:r>
            <a:r>
              <a:rPr lang="en-US" dirty="0">
                <a:hlinkClick r:id="rId4"/>
              </a:rPr>
              <a:t>chromatin</a:t>
            </a:r>
            <a:r>
              <a:rPr lang="en-US" dirty="0"/>
              <a:t>-remodeling complexes </a:t>
            </a:r>
            <a:r>
              <a:rPr lang="en-US" i="1" dirty="0"/>
              <a:t>(green)</a:t>
            </a:r>
            <a:r>
              <a:rPr lang="en-US" dirty="0"/>
              <a:t> create an activated intermediate (shown in the center of the figure) in which the </a:t>
            </a:r>
            <a:r>
              <a:rPr lang="en-US" dirty="0">
                <a:hlinkClick r:id="rId5"/>
              </a:rPr>
              <a:t>histone</a:t>
            </a:r>
            <a:r>
              <a:rPr lang="en-US" dirty="0"/>
              <a:t>-</a:t>
            </a:r>
            <a:r>
              <a:rPr lang="en-US" dirty="0">
                <a:hlinkClick r:id="rId6"/>
              </a:rPr>
              <a:t>DNA</a:t>
            </a:r>
            <a:r>
              <a:rPr lang="en-US" dirty="0"/>
              <a:t> contacts have been partly disrupted. This activated state can then decay to any one of the three </a:t>
            </a:r>
            <a:r>
              <a:rPr lang="en-US" dirty="0" err="1"/>
              <a:t>nucleosomal</a:t>
            </a:r>
            <a:r>
              <a:rPr lang="en-US" dirty="0"/>
              <a:t> configurations shown. In this way, the remodeling complexes greatly increase the rate of </a:t>
            </a:r>
            <a:r>
              <a:rPr lang="en-US" dirty="0" err="1"/>
              <a:t>interconversion</a:t>
            </a:r>
            <a:r>
              <a:rPr lang="en-US" dirty="0"/>
              <a:t> between different </a:t>
            </a:r>
            <a:r>
              <a:rPr lang="en-US" dirty="0" err="1"/>
              <a:t>nucleosomal</a:t>
            </a:r>
            <a:r>
              <a:rPr lang="en-US" dirty="0"/>
              <a:t> states. The remodeled state, in which the histone-DNA contacts have been loosened, has a higher free energy level than that of standard nucleosomes and will slowly revert to the standard </a:t>
            </a:r>
            <a:r>
              <a:rPr lang="en-US" dirty="0">
                <a:hlinkClick r:id="rId7"/>
              </a:rPr>
              <a:t>nucleosome</a:t>
            </a:r>
            <a:r>
              <a:rPr lang="en-US" dirty="0"/>
              <a:t> </a:t>
            </a:r>
            <a:r>
              <a:rPr lang="en-US" dirty="0">
                <a:hlinkClick r:id="rId8"/>
              </a:rPr>
              <a:t>conformation</a:t>
            </a:r>
            <a:r>
              <a:rPr lang="en-US" dirty="0"/>
              <a:t>, even in the absence of a remodeling </a:t>
            </a:r>
            <a:r>
              <a:rPr lang="en-US" dirty="0">
                <a:hlinkClick r:id="rId9"/>
              </a:rPr>
              <a:t>complex</a:t>
            </a:r>
            <a:r>
              <a:rPr lang="en-US" dirty="0"/>
              <a:t>. Cells have many different chromatin remodeling complexes, and they differ in their detailed biochemical properties; for example, not all can change the position of a nucleosome, but all use the energy of ATP hydrolysis to alter nucleosome structure. (Adapted from R.E. Kingston and </a:t>
            </a:r>
            <a:r>
              <a:rPr lang="en-US" dirty="0">
                <a:hlinkClick r:id="rId10"/>
              </a:rPr>
              <a:t>G</a:t>
            </a:r>
            <a:r>
              <a:rPr lang="en-US" dirty="0"/>
              <a:t>.J. </a:t>
            </a:r>
            <a:r>
              <a:rPr lang="en-US" dirty="0" err="1"/>
              <a:t>Narlikar</a:t>
            </a:r>
            <a:r>
              <a:rPr lang="en-US" dirty="0"/>
              <a:t>, </a:t>
            </a:r>
            <a:r>
              <a:rPr lang="en-US" i="1" dirty="0"/>
              <a:t>Genes Dev.</a:t>
            </a:r>
            <a:r>
              <a:rPr lang="en-US" dirty="0"/>
              <a:t> 13:2339–2352, 1999.)</a:t>
            </a:r>
          </a:p>
          <a:p>
            <a:r>
              <a:rPr lang="en-US" dirty="0"/>
              <a:t>From: Chromosomal DNA and Its Packaging in the Chromatin Fiber</a:t>
            </a:r>
          </a:p>
        </p:txBody>
      </p:sp>
    </p:spTree>
    <p:extLst>
      <p:ext uri="{BB962C8B-B14F-4D97-AF65-F5344CB8AC3E}">
        <p14:creationId xmlns:p14="http://schemas.microsoft.com/office/powerpoint/2010/main" val="3519632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7"/>
          <p:cNvSpPr txBox="1">
            <a:spLocks noGrp="1" noChangeArrowheads="1"/>
          </p:cNvSpPr>
          <p:nvPr/>
        </p:nvSpPr>
        <p:spPr bwMode="auto">
          <a:xfrm>
            <a:off x="3963988" y="8818563"/>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31" tIns="46516" rIns="93031" bIns="46516" anchor="b"/>
          <a:lstStyle>
            <a:lvl1pPr defTabSz="930275" eaLnBrk="0" hangingPunct="0">
              <a:defRPr sz="2400">
                <a:solidFill>
                  <a:schemeClr val="tx1"/>
                </a:solidFill>
                <a:latin typeface="Arial" charset="0"/>
                <a:ea typeface="ＭＳ Ｐゴシック" charset="0"/>
                <a:cs typeface="ＭＳ Ｐゴシック" charset="0"/>
              </a:defRPr>
            </a:lvl1pPr>
            <a:lvl2pPr marL="742950" indent="-285750" defTabSz="930275" eaLnBrk="0" hangingPunct="0">
              <a:defRPr sz="2400">
                <a:solidFill>
                  <a:schemeClr val="tx1"/>
                </a:solidFill>
                <a:latin typeface="Arial" charset="0"/>
                <a:ea typeface="ＭＳ Ｐゴシック" charset="0"/>
              </a:defRPr>
            </a:lvl2pPr>
            <a:lvl3pPr marL="1143000" indent="-228600" defTabSz="930275" eaLnBrk="0" hangingPunct="0">
              <a:defRPr sz="2400">
                <a:solidFill>
                  <a:schemeClr val="tx1"/>
                </a:solidFill>
                <a:latin typeface="Arial" charset="0"/>
                <a:ea typeface="ＭＳ Ｐゴシック" charset="0"/>
              </a:defRPr>
            </a:lvl3pPr>
            <a:lvl4pPr marL="1600200" indent="-228600" defTabSz="930275" eaLnBrk="0" hangingPunct="0">
              <a:defRPr sz="2400">
                <a:solidFill>
                  <a:schemeClr val="tx1"/>
                </a:solidFill>
                <a:latin typeface="Arial" charset="0"/>
                <a:ea typeface="ＭＳ Ｐゴシック" charset="0"/>
              </a:defRPr>
            </a:lvl4pPr>
            <a:lvl5pPr marL="2057400" indent="-228600" defTabSz="930275" eaLnBrk="0" hangingPunct="0">
              <a:defRPr sz="2400">
                <a:solidFill>
                  <a:schemeClr val="tx1"/>
                </a:solidFill>
                <a:latin typeface="Arial" charset="0"/>
                <a:ea typeface="ＭＳ Ｐゴシック" charset="0"/>
              </a:defRPr>
            </a:lvl5pPr>
            <a:lvl6pPr marL="2514600" indent="-228600" defTabSz="930275"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0275"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0275"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0275"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fld id="{AF4DB85C-6B26-3041-960D-A2C96A9D1FC1}" type="slidenum">
              <a:rPr lang="en-US" sz="1200">
                <a:latin typeface="Calibri" charset="0"/>
              </a:rPr>
              <a:pPr algn="r" eaLnBrk="1" hangingPunct="1"/>
              <a:t>28</a:t>
            </a:fld>
            <a:endParaRPr lang="en-US" sz="1200">
              <a:latin typeface="Calibri" charset="0"/>
            </a:endParaRPr>
          </a:p>
        </p:txBody>
      </p:sp>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xfrm>
            <a:off x="933450" y="4410075"/>
            <a:ext cx="5130800"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a:spcBef>
                <a:spcPct val="0"/>
              </a:spcBef>
            </a:pPr>
            <a:endParaRPr lang="en-US"/>
          </a:p>
        </p:txBody>
      </p:sp>
    </p:spTree>
    <p:extLst>
      <p:ext uri="{BB962C8B-B14F-4D97-AF65-F5344CB8AC3E}">
        <p14:creationId xmlns:p14="http://schemas.microsoft.com/office/powerpoint/2010/main" val="4263774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3427" name="Rectangle 3"/>
          <p:cNvSpPr>
            <a:spLocks noGrp="1" noChangeArrowheads="1"/>
          </p:cNvSpPr>
          <p:nvPr>
            <p:ph type="body" idx="1"/>
          </p:nvPr>
        </p:nvSpPr>
        <p:spPr bwMode="auto">
          <a:xfrm>
            <a:off x="933027" y="4409758"/>
            <a:ext cx="5131647" cy="4177665"/>
          </a:xfrm>
          <a:noFill/>
        </p:spPr>
        <p:txBody>
          <a:bodyPr wrap="square" lIns="93022" tIns="46511" rIns="93022" bIns="46511"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39494984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7"/>
          <p:cNvSpPr txBox="1">
            <a:spLocks noGrp="1" noChangeArrowheads="1"/>
          </p:cNvSpPr>
          <p:nvPr/>
        </p:nvSpPr>
        <p:spPr bwMode="auto">
          <a:xfrm>
            <a:off x="3963988" y="8818563"/>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31" tIns="46516" rIns="93031" bIns="46516" anchor="b"/>
          <a:lstStyle>
            <a:lvl1pPr defTabSz="930275" eaLnBrk="0" hangingPunct="0">
              <a:defRPr sz="2400">
                <a:solidFill>
                  <a:schemeClr val="tx1"/>
                </a:solidFill>
                <a:latin typeface="Arial" charset="0"/>
                <a:ea typeface="ＭＳ Ｐゴシック" charset="0"/>
                <a:cs typeface="ＭＳ Ｐゴシック" charset="0"/>
              </a:defRPr>
            </a:lvl1pPr>
            <a:lvl2pPr marL="742950" indent="-285750" defTabSz="930275" eaLnBrk="0" hangingPunct="0">
              <a:defRPr sz="2400">
                <a:solidFill>
                  <a:schemeClr val="tx1"/>
                </a:solidFill>
                <a:latin typeface="Arial" charset="0"/>
                <a:ea typeface="ＭＳ Ｐゴシック" charset="0"/>
              </a:defRPr>
            </a:lvl2pPr>
            <a:lvl3pPr marL="1143000" indent="-228600" defTabSz="930275" eaLnBrk="0" hangingPunct="0">
              <a:defRPr sz="2400">
                <a:solidFill>
                  <a:schemeClr val="tx1"/>
                </a:solidFill>
                <a:latin typeface="Arial" charset="0"/>
                <a:ea typeface="ＭＳ Ｐゴシック" charset="0"/>
              </a:defRPr>
            </a:lvl3pPr>
            <a:lvl4pPr marL="1600200" indent="-228600" defTabSz="930275" eaLnBrk="0" hangingPunct="0">
              <a:defRPr sz="2400">
                <a:solidFill>
                  <a:schemeClr val="tx1"/>
                </a:solidFill>
                <a:latin typeface="Arial" charset="0"/>
                <a:ea typeface="ＭＳ Ｐゴシック" charset="0"/>
              </a:defRPr>
            </a:lvl4pPr>
            <a:lvl5pPr marL="2057400" indent="-228600" defTabSz="930275" eaLnBrk="0" hangingPunct="0">
              <a:defRPr sz="2400">
                <a:solidFill>
                  <a:schemeClr val="tx1"/>
                </a:solidFill>
                <a:latin typeface="Arial" charset="0"/>
                <a:ea typeface="ＭＳ Ｐゴシック" charset="0"/>
              </a:defRPr>
            </a:lvl5pPr>
            <a:lvl6pPr marL="2514600" indent="-228600" defTabSz="930275"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0275"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0275"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0275"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fld id="{AF4DB85C-6B26-3041-960D-A2C96A9D1FC1}" type="slidenum">
              <a:rPr lang="en-US" sz="1200">
                <a:latin typeface="Calibri" charset="0"/>
              </a:rPr>
              <a:pPr algn="r" eaLnBrk="1" hangingPunct="1"/>
              <a:t>29</a:t>
            </a:fld>
            <a:endParaRPr lang="en-US" sz="1200">
              <a:latin typeface="Calibri" charset="0"/>
            </a:endParaRPr>
          </a:p>
        </p:txBody>
      </p:sp>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xfrm>
            <a:off x="933450" y="4410075"/>
            <a:ext cx="5130800"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a:spcBef>
                <a:spcPct val="0"/>
              </a:spcBef>
            </a:pPr>
            <a:endParaRPr lang="en-US"/>
          </a:p>
        </p:txBody>
      </p:sp>
    </p:spTree>
    <p:extLst>
      <p:ext uri="{BB962C8B-B14F-4D97-AF65-F5344CB8AC3E}">
        <p14:creationId xmlns:p14="http://schemas.microsoft.com/office/powerpoint/2010/main" val="18985977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p:cNvSpPr>
            <a:spLocks noGrp="1" noRot="1" noChangeAspect="1" noChangeArrowheads="1" noTextEdit="1"/>
          </p:cNvSpPr>
          <p:nvPr>
            <p:ph type="sldImg"/>
          </p:nvPr>
        </p:nvSpPr>
        <p:spPr>
          <a:ln/>
        </p:spPr>
      </p:sp>
      <p:sp>
        <p:nvSpPr>
          <p:cNvPr id="121858" name="Rectangle 3"/>
          <p:cNvSpPr>
            <a:spLocks noGrp="1" noChangeArrowheads="1"/>
          </p:cNvSpPr>
          <p:nvPr>
            <p:ph type="body" idx="1"/>
          </p:nvPr>
        </p:nvSpPr>
        <p:spPr>
          <a:xfrm>
            <a:off x="933450" y="4410075"/>
            <a:ext cx="5130800"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extLst>
      <p:ext uri="{BB962C8B-B14F-4D97-AF65-F5344CB8AC3E}">
        <p14:creationId xmlns:p14="http://schemas.microsoft.com/office/powerpoint/2010/main" val="21785055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2"/>
          <p:cNvSpPr>
            <a:spLocks noGrp="1" noRot="1" noChangeAspect="1" noChangeArrowheads="1" noTextEdit="1"/>
          </p:cNvSpPr>
          <p:nvPr>
            <p:ph type="sldImg"/>
          </p:nvPr>
        </p:nvSpPr>
        <p:spPr>
          <a:ln/>
        </p:spPr>
      </p:sp>
      <p:sp>
        <p:nvSpPr>
          <p:cNvPr id="125954" name="Rectangle 3"/>
          <p:cNvSpPr>
            <a:spLocks noGrp="1" noChangeArrowheads="1"/>
          </p:cNvSpPr>
          <p:nvPr>
            <p:ph type="body" idx="1"/>
          </p:nvPr>
        </p:nvSpPr>
        <p:spPr>
          <a:xfrm>
            <a:off x="933450" y="4410075"/>
            <a:ext cx="5130800"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extLst>
      <p:ext uri="{BB962C8B-B14F-4D97-AF65-F5344CB8AC3E}">
        <p14:creationId xmlns:p14="http://schemas.microsoft.com/office/powerpoint/2010/main" val="2528700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2"/>
          <p:cNvSpPr>
            <a:spLocks noGrp="1" noRot="1" noChangeAspect="1" noChangeArrowheads="1" noTextEdit="1"/>
          </p:cNvSpPr>
          <p:nvPr>
            <p:ph type="sldImg"/>
          </p:nvPr>
        </p:nvSpPr>
        <p:spPr>
          <a:ln/>
        </p:spPr>
      </p:sp>
      <p:sp>
        <p:nvSpPr>
          <p:cNvPr id="128002" name="Rectangle 3"/>
          <p:cNvSpPr>
            <a:spLocks noGrp="1" noChangeArrowheads="1"/>
          </p:cNvSpPr>
          <p:nvPr>
            <p:ph type="body" idx="1"/>
          </p:nvPr>
        </p:nvSpPr>
        <p:spPr>
          <a:xfrm>
            <a:off x="933450" y="4410075"/>
            <a:ext cx="5130800"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extLst>
      <p:ext uri="{BB962C8B-B14F-4D97-AF65-F5344CB8AC3E}">
        <p14:creationId xmlns:p14="http://schemas.microsoft.com/office/powerpoint/2010/main" val="13271293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p:cNvSpPr>
            <a:spLocks noGrp="1" noRot="1" noChangeAspect="1" noChangeArrowheads="1" noTextEdit="1"/>
          </p:cNvSpPr>
          <p:nvPr>
            <p:ph type="sldImg"/>
          </p:nvPr>
        </p:nvSpPr>
        <p:spPr>
          <a:ln/>
        </p:spPr>
      </p:sp>
      <p:sp>
        <p:nvSpPr>
          <p:cNvPr id="130050" name="Rectangle 3"/>
          <p:cNvSpPr>
            <a:spLocks noGrp="1" noChangeArrowheads="1"/>
          </p:cNvSpPr>
          <p:nvPr>
            <p:ph type="body" idx="1"/>
          </p:nvPr>
        </p:nvSpPr>
        <p:spPr>
          <a:xfrm>
            <a:off x="933450" y="4410075"/>
            <a:ext cx="5130800"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extLst>
      <p:ext uri="{BB962C8B-B14F-4D97-AF65-F5344CB8AC3E}">
        <p14:creationId xmlns:p14="http://schemas.microsoft.com/office/powerpoint/2010/main" val="8119005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answer is C</a:t>
            </a:r>
            <a:endParaRPr lang="en-US" dirty="0"/>
          </a:p>
        </p:txBody>
      </p:sp>
      <p:sp>
        <p:nvSpPr>
          <p:cNvPr id="4" name="Slide Number Placeholder 3"/>
          <p:cNvSpPr>
            <a:spLocks noGrp="1"/>
          </p:cNvSpPr>
          <p:nvPr>
            <p:ph type="sldNum" sz="quarter" idx="10"/>
          </p:nvPr>
        </p:nvSpPr>
        <p:spPr/>
        <p:txBody>
          <a:bodyPr/>
          <a:lstStyle/>
          <a:p>
            <a:pPr>
              <a:defRPr/>
            </a:pPr>
            <a:fld id="{A5DB2993-BCE4-FC40-A6D7-8C0886EAE406}" type="slidenum">
              <a:rPr lang="en-US" smtClean="0"/>
              <a:pPr>
                <a:defRPr/>
              </a:pPr>
              <a:t>35</a:t>
            </a:fld>
            <a:endParaRPr lang="en-US"/>
          </a:p>
        </p:txBody>
      </p:sp>
    </p:spTree>
    <p:extLst>
      <p:ext uri="{BB962C8B-B14F-4D97-AF65-F5344CB8AC3E}">
        <p14:creationId xmlns:p14="http://schemas.microsoft.com/office/powerpoint/2010/main" val="31642251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2"/>
          <p:cNvSpPr>
            <a:spLocks noGrp="1" noRot="1" noChangeAspect="1" noChangeArrowheads="1" noTextEdit="1"/>
          </p:cNvSpPr>
          <p:nvPr>
            <p:ph type="sldImg"/>
          </p:nvPr>
        </p:nvSpPr>
        <p:spPr>
          <a:ln/>
        </p:spPr>
      </p:sp>
      <p:sp>
        <p:nvSpPr>
          <p:cNvPr id="132098" name="Rectangle 3"/>
          <p:cNvSpPr>
            <a:spLocks noGrp="1" noChangeArrowheads="1"/>
          </p:cNvSpPr>
          <p:nvPr>
            <p:ph type="body" idx="1"/>
          </p:nvPr>
        </p:nvSpPr>
        <p:spPr>
          <a:xfrm>
            <a:off x="933450" y="4410075"/>
            <a:ext cx="5130800"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extLst>
      <p:ext uri="{BB962C8B-B14F-4D97-AF65-F5344CB8AC3E}">
        <p14:creationId xmlns:p14="http://schemas.microsoft.com/office/powerpoint/2010/main" val="20642353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2"/>
          <p:cNvSpPr>
            <a:spLocks noGrp="1" noRot="1" noChangeAspect="1" noChangeArrowheads="1" noTextEdit="1"/>
          </p:cNvSpPr>
          <p:nvPr>
            <p:ph type="sldImg"/>
          </p:nvPr>
        </p:nvSpPr>
        <p:spPr>
          <a:ln/>
        </p:spPr>
      </p:sp>
      <p:sp>
        <p:nvSpPr>
          <p:cNvPr id="11673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1" dirty="0" err="1">
                <a:solidFill>
                  <a:srgbClr val="C00000"/>
                </a:solidFill>
              </a:rPr>
              <a:t>CpG</a:t>
            </a:r>
            <a:r>
              <a:rPr lang="en-US" b="1" dirty="0">
                <a:solidFill>
                  <a:srgbClr val="C00000"/>
                </a:solidFill>
              </a:rPr>
              <a:t> islands (CGIs)</a:t>
            </a:r>
            <a:r>
              <a:rPr lang="en-US" dirty="0"/>
              <a:t>, which are, on average, &gt; 200 bps show</a:t>
            </a:r>
          </a:p>
          <a:p>
            <a:r>
              <a:rPr lang="en-US" dirty="0"/>
              <a:t>an </a:t>
            </a:r>
            <a:r>
              <a:rPr lang="en-US" b="1" dirty="0"/>
              <a:t>elevated  G+C base composition</a:t>
            </a:r>
            <a:r>
              <a:rPr lang="en-US" dirty="0"/>
              <a:t>,</a:t>
            </a:r>
          </a:p>
          <a:p>
            <a:r>
              <a:rPr lang="en-US" b="1" dirty="0"/>
              <a:t>little </a:t>
            </a:r>
            <a:r>
              <a:rPr lang="en-US" b="1" dirty="0" err="1"/>
              <a:t>CpG</a:t>
            </a:r>
            <a:r>
              <a:rPr lang="en-US" b="1" dirty="0"/>
              <a:t> depletion</a:t>
            </a:r>
            <a:r>
              <a:rPr lang="en-US" dirty="0"/>
              <a:t>, and </a:t>
            </a:r>
          </a:p>
          <a:p>
            <a:r>
              <a:rPr lang="en-US" dirty="0"/>
              <a:t>frequent </a:t>
            </a:r>
            <a:r>
              <a:rPr lang="en-US" b="1" dirty="0"/>
              <a:t>absence of DNA methylation</a:t>
            </a:r>
            <a:r>
              <a:rPr lang="en-US" dirty="0"/>
              <a:t>.</a:t>
            </a:r>
          </a:p>
        </p:txBody>
      </p:sp>
    </p:spTree>
    <p:extLst>
      <p:ext uri="{BB962C8B-B14F-4D97-AF65-F5344CB8AC3E}">
        <p14:creationId xmlns:p14="http://schemas.microsoft.com/office/powerpoint/2010/main" val="11594509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2"/>
          <p:cNvSpPr>
            <a:spLocks noGrp="1" noRot="1" noChangeAspect="1" noChangeArrowheads="1" noTextEdit="1"/>
          </p:cNvSpPr>
          <p:nvPr>
            <p:ph type="sldImg"/>
          </p:nvPr>
        </p:nvSpPr>
        <p:spPr>
          <a:ln/>
        </p:spPr>
      </p:sp>
      <p:sp>
        <p:nvSpPr>
          <p:cNvPr id="136194" name="Rectangle 3"/>
          <p:cNvSpPr>
            <a:spLocks noGrp="1" noChangeArrowheads="1"/>
          </p:cNvSpPr>
          <p:nvPr>
            <p:ph type="body" idx="1"/>
          </p:nvPr>
        </p:nvSpPr>
        <p:spPr>
          <a:xfrm>
            <a:off x="933450" y="4410075"/>
            <a:ext cx="5130800"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extLst>
      <p:ext uri="{BB962C8B-B14F-4D97-AF65-F5344CB8AC3E}">
        <p14:creationId xmlns:p14="http://schemas.microsoft.com/office/powerpoint/2010/main" val="30864959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2"/>
          <p:cNvSpPr>
            <a:spLocks noGrp="1" noRot="1" noChangeAspect="1" noChangeArrowheads="1" noTextEdit="1"/>
          </p:cNvSpPr>
          <p:nvPr>
            <p:ph type="sldImg"/>
          </p:nvPr>
        </p:nvSpPr>
        <p:spPr>
          <a:ln/>
        </p:spPr>
      </p:sp>
      <p:sp>
        <p:nvSpPr>
          <p:cNvPr id="138242" name="Rectangle 3"/>
          <p:cNvSpPr>
            <a:spLocks noGrp="1" noChangeArrowheads="1"/>
          </p:cNvSpPr>
          <p:nvPr>
            <p:ph type="body" idx="1"/>
          </p:nvPr>
        </p:nvSpPr>
        <p:spPr>
          <a:xfrm>
            <a:off x="933450" y="4410075"/>
            <a:ext cx="5130800"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extLst>
      <p:ext uri="{BB962C8B-B14F-4D97-AF65-F5344CB8AC3E}">
        <p14:creationId xmlns:p14="http://schemas.microsoft.com/office/powerpoint/2010/main" val="1233980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5475" name="Rectangle 3"/>
          <p:cNvSpPr>
            <a:spLocks noGrp="1" noChangeArrowheads="1"/>
          </p:cNvSpPr>
          <p:nvPr>
            <p:ph type="body" idx="1"/>
          </p:nvPr>
        </p:nvSpPr>
        <p:spPr bwMode="auto">
          <a:xfrm>
            <a:off x="933027" y="4409758"/>
            <a:ext cx="5131647" cy="4177665"/>
          </a:xfrm>
          <a:noFill/>
        </p:spPr>
        <p:txBody>
          <a:bodyPr wrap="square" lIns="93022" tIns="46511" rIns="93022" bIns="46511"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21611509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https://www.youtube.com/watch?v=WTRmvnlNVw4</a:t>
            </a:r>
            <a:endParaRPr lang="en-US" dirty="0"/>
          </a:p>
        </p:txBody>
      </p:sp>
      <p:sp>
        <p:nvSpPr>
          <p:cNvPr id="4" name="Slide Number Placeholder 3"/>
          <p:cNvSpPr>
            <a:spLocks noGrp="1"/>
          </p:cNvSpPr>
          <p:nvPr>
            <p:ph type="sldNum" sz="quarter" idx="10"/>
          </p:nvPr>
        </p:nvSpPr>
        <p:spPr/>
        <p:txBody>
          <a:bodyPr/>
          <a:lstStyle/>
          <a:p>
            <a:pPr>
              <a:defRPr/>
            </a:pPr>
            <a:fld id="{A5DB2993-BCE4-FC40-A6D7-8C0886EAE406}" type="slidenum">
              <a:rPr lang="en-US" smtClean="0"/>
              <a:pPr>
                <a:defRPr/>
              </a:pPr>
              <a:t>42</a:t>
            </a:fld>
            <a:endParaRPr lang="en-US"/>
          </a:p>
        </p:txBody>
      </p:sp>
    </p:spTree>
    <p:extLst>
      <p:ext uri="{BB962C8B-B14F-4D97-AF65-F5344CB8AC3E}">
        <p14:creationId xmlns:p14="http://schemas.microsoft.com/office/powerpoint/2010/main" val="34912352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a:ln/>
        </p:spPr>
      </p:sp>
      <p:sp>
        <p:nvSpPr>
          <p:cNvPr id="2560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Examples of translation from one form to another? Binary to Ascii or voltage, languages (obviously) but in that case the carrier of information (sound) has not changed forms. Sign language or reading to speaking may be better examples. </a:t>
            </a:r>
          </a:p>
        </p:txBody>
      </p:sp>
      <p:sp>
        <p:nvSpPr>
          <p:cNvPr id="2560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Arial" charset="0"/>
                <a:ea typeface="ＭＳ Ｐゴシック" charset="0"/>
                <a:cs typeface="ＭＳ Ｐゴシック" charset="0"/>
              </a:defRPr>
            </a:lvl1pPr>
            <a:lvl2pPr marL="742950" indent="-285750" defTabSz="930275" eaLnBrk="0" hangingPunct="0">
              <a:defRPr sz="2400">
                <a:solidFill>
                  <a:schemeClr val="tx1"/>
                </a:solidFill>
                <a:latin typeface="Arial" charset="0"/>
                <a:ea typeface="ＭＳ Ｐゴシック" charset="0"/>
              </a:defRPr>
            </a:lvl2pPr>
            <a:lvl3pPr marL="1143000" indent="-228600" defTabSz="930275" eaLnBrk="0" hangingPunct="0">
              <a:defRPr sz="2400">
                <a:solidFill>
                  <a:schemeClr val="tx1"/>
                </a:solidFill>
                <a:latin typeface="Arial" charset="0"/>
                <a:ea typeface="ＭＳ Ｐゴシック" charset="0"/>
              </a:defRPr>
            </a:lvl3pPr>
            <a:lvl4pPr marL="1600200" indent="-228600" defTabSz="930275" eaLnBrk="0" hangingPunct="0">
              <a:defRPr sz="2400">
                <a:solidFill>
                  <a:schemeClr val="tx1"/>
                </a:solidFill>
                <a:latin typeface="Arial" charset="0"/>
                <a:ea typeface="ＭＳ Ｐゴシック" charset="0"/>
              </a:defRPr>
            </a:lvl4pPr>
            <a:lvl5pPr marL="2057400" indent="-228600" defTabSz="930275" eaLnBrk="0" hangingPunct="0">
              <a:defRPr sz="2400">
                <a:solidFill>
                  <a:schemeClr val="tx1"/>
                </a:solidFill>
                <a:latin typeface="Arial" charset="0"/>
                <a:ea typeface="ＭＳ Ｐゴシック" charset="0"/>
              </a:defRPr>
            </a:lvl5pPr>
            <a:lvl6pPr marL="2514600" indent="-228600" defTabSz="930275"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0275"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0275"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0275"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21F880-214A-3D43-8434-DBB6FF69244D}" type="slidenum">
              <a:rPr lang="en-US" sz="1200"/>
              <a:pPr eaLnBrk="1" hangingPunct="1"/>
              <a:t>44</a:t>
            </a:fld>
            <a:endParaRPr lang="en-US" sz="1200"/>
          </a:p>
        </p:txBody>
      </p:sp>
    </p:spTree>
    <p:extLst>
      <p:ext uri="{BB962C8B-B14F-4D97-AF65-F5344CB8AC3E}">
        <p14:creationId xmlns:p14="http://schemas.microsoft.com/office/powerpoint/2010/main" val="38892915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is C,</a:t>
            </a:r>
            <a:r>
              <a:rPr lang="en-US" baseline="0" dirty="0" smtClean="0"/>
              <a:t> 4x4x4</a:t>
            </a:r>
            <a:endParaRPr lang="en-US" dirty="0"/>
          </a:p>
        </p:txBody>
      </p:sp>
      <p:sp>
        <p:nvSpPr>
          <p:cNvPr id="4" name="Slide Number Placeholder 3"/>
          <p:cNvSpPr>
            <a:spLocks noGrp="1"/>
          </p:cNvSpPr>
          <p:nvPr>
            <p:ph type="sldNum" sz="quarter" idx="10"/>
          </p:nvPr>
        </p:nvSpPr>
        <p:spPr/>
        <p:txBody>
          <a:bodyPr/>
          <a:lstStyle/>
          <a:p>
            <a:pPr>
              <a:defRPr/>
            </a:pPr>
            <a:fld id="{A5DB2993-BCE4-FC40-A6D7-8C0886EAE406}" type="slidenum">
              <a:rPr lang="en-US" smtClean="0"/>
              <a:pPr>
                <a:defRPr/>
              </a:pPr>
              <a:t>46</a:t>
            </a:fld>
            <a:endParaRPr lang="en-US"/>
          </a:p>
        </p:txBody>
      </p:sp>
    </p:spTree>
    <p:extLst>
      <p:ext uri="{BB962C8B-B14F-4D97-AF65-F5344CB8AC3E}">
        <p14:creationId xmlns:p14="http://schemas.microsoft.com/office/powerpoint/2010/main" val="2220235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ln/>
        </p:spPr>
      </p:sp>
      <p:sp>
        <p:nvSpPr>
          <p:cNvPr id="3686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Figure 11.42</a:t>
            </a:r>
          </a:p>
          <a:p>
            <a:r>
              <a:rPr lang="en-US" dirty="0" smtClean="0"/>
              <a:t>The </a:t>
            </a:r>
            <a:r>
              <a:rPr lang="en-US" dirty="0"/>
              <a:t>blue and red are the T and D arms, which help </a:t>
            </a:r>
            <a:r>
              <a:rPr lang="en-US" dirty="0" smtClean="0"/>
              <a:t>with ribosome recognition.</a:t>
            </a:r>
            <a:endParaRPr lang="en-US" dirty="0"/>
          </a:p>
        </p:txBody>
      </p:sp>
      <p:sp>
        <p:nvSpPr>
          <p:cNvPr id="3686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Arial" charset="0"/>
                <a:ea typeface="ＭＳ Ｐゴシック" charset="0"/>
                <a:cs typeface="ＭＳ Ｐゴシック" charset="0"/>
              </a:defRPr>
            </a:lvl1pPr>
            <a:lvl2pPr marL="742950" indent="-285750" defTabSz="930275" eaLnBrk="0" hangingPunct="0">
              <a:defRPr sz="2400">
                <a:solidFill>
                  <a:schemeClr val="tx1"/>
                </a:solidFill>
                <a:latin typeface="Arial" charset="0"/>
                <a:ea typeface="ＭＳ Ｐゴシック" charset="0"/>
              </a:defRPr>
            </a:lvl2pPr>
            <a:lvl3pPr marL="1143000" indent="-228600" defTabSz="930275" eaLnBrk="0" hangingPunct="0">
              <a:defRPr sz="2400">
                <a:solidFill>
                  <a:schemeClr val="tx1"/>
                </a:solidFill>
                <a:latin typeface="Arial" charset="0"/>
                <a:ea typeface="ＭＳ Ｐゴシック" charset="0"/>
              </a:defRPr>
            </a:lvl3pPr>
            <a:lvl4pPr marL="1600200" indent="-228600" defTabSz="930275" eaLnBrk="0" hangingPunct="0">
              <a:defRPr sz="2400">
                <a:solidFill>
                  <a:schemeClr val="tx1"/>
                </a:solidFill>
                <a:latin typeface="Arial" charset="0"/>
                <a:ea typeface="ＭＳ Ｐゴシック" charset="0"/>
              </a:defRPr>
            </a:lvl4pPr>
            <a:lvl5pPr marL="2057400" indent="-228600" defTabSz="930275" eaLnBrk="0" hangingPunct="0">
              <a:defRPr sz="2400">
                <a:solidFill>
                  <a:schemeClr val="tx1"/>
                </a:solidFill>
                <a:latin typeface="Arial" charset="0"/>
                <a:ea typeface="ＭＳ Ｐゴシック" charset="0"/>
              </a:defRPr>
            </a:lvl5pPr>
            <a:lvl6pPr marL="2514600" indent="-228600" defTabSz="930275"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0275"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0275"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0275"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A5B52F5-644D-1D46-919B-850CEF39013A}" type="slidenum">
              <a:rPr lang="en-US" sz="1200"/>
              <a:pPr eaLnBrk="1" hangingPunct="1"/>
              <a:t>50</a:t>
            </a:fld>
            <a:endParaRPr lang="en-US" sz="1200"/>
          </a:p>
        </p:txBody>
      </p:sp>
    </p:spTree>
    <p:extLst>
      <p:ext uri="{BB962C8B-B14F-4D97-AF65-F5344CB8AC3E}">
        <p14:creationId xmlns:p14="http://schemas.microsoft.com/office/powerpoint/2010/main" val="21434267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is D</a:t>
            </a:r>
            <a:endParaRPr lang="en-US" dirty="0"/>
          </a:p>
        </p:txBody>
      </p:sp>
      <p:sp>
        <p:nvSpPr>
          <p:cNvPr id="4" name="Slide Number Placeholder 3"/>
          <p:cNvSpPr>
            <a:spLocks noGrp="1"/>
          </p:cNvSpPr>
          <p:nvPr>
            <p:ph type="sldNum" sz="quarter" idx="10"/>
          </p:nvPr>
        </p:nvSpPr>
        <p:spPr/>
        <p:txBody>
          <a:bodyPr/>
          <a:lstStyle/>
          <a:p>
            <a:pPr>
              <a:defRPr/>
            </a:pPr>
            <a:fld id="{A5DB2993-BCE4-FC40-A6D7-8C0886EAE406}" type="slidenum">
              <a:rPr lang="en-US" smtClean="0"/>
              <a:pPr>
                <a:defRPr/>
              </a:pPr>
              <a:t>51</a:t>
            </a:fld>
            <a:endParaRPr lang="en-US"/>
          </a:p>
        </p:txBody>
      </p:sp>
    </p:spTree>
    <p:extLst>
      <p:ext uri="{BB962C8B-B14F-4D97-AF65-F5344CB8AC3E}">
        <p14:creationId xmlns:p14="http://schemas.microsoft.com/office/powerpoint/2010/main" val="18435370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ea typeface="+mn-ea"/>
                <a:cs typeface="+mn-cs"/>
              </a:rPr>
              <a:t>Figure 11.44</a:t>
            </a:r>
          </a:p>
          <a:p>
            <a:r>
              <a:rPr lang="en-US" b="1" dirty="0">
                <a:latin typeface="+mn-lt"/>
                <a:ea typeface="+mn-ea"/>
                <a:cs typeface="+mn-cs"/>
              </a:rPr>
              <a:t>The wobble in the interaction between codons and anticodons. </a:t>
            </a:r>
            <a:r>
              <a:rPr lang="en-US" dirty="0">
                <a:latin typeface="+mn-lt"/>
                <a:ea typeface="+mn-ea"/>
                <a:cs typeface="+mn-cs"/>
              </a:rPr>
              <a:t>In some cases, the nucleotide at the 5’ end of the tRNA anticodon is capable of pairing with more than one nucleotide at the 3’ end (third position) of the mRNA codon. Consequently, more than one codon can use the same tRNA. The rules for pairing in the wobble scheme are indicated in the figure as well as in the text.</a:t>
            </a:r>
            <a:endParaRPr lang="en-US" dirty="0"/>
          </a:p>
        </p:txBody>
      </p:sp>
      <p:sp>
        <p:nvSpPr>
          <p:cNvPr id="4" name="Slide Number Placeholder 3"/>
          <p:cNvSpPr>
            <a:spLocks noGrp="1"/>
          </p:cNvSpPr>
          <p:nvPr>
            <p:ph type="sldNum" sz="quarter" idx="10"/>
          </p:nvPr>
        </p:nvSpPr>
        <p:spPr/>
        <p:txBody>
          <a:bodyPr/>
          <a:lstStyle/>
          <a:p>
            <a:fld id="{6987B6A2-095D-4E23-A031-DA9F699C1E0E}" type="slidenum">
              <a:rPr lang="en-US" smtClean="0"/>
              <a:pPr/>
              <a:t>55</a:t>
            </a:fld>
            <a:endParaRPr lang="en-US"/>
          </a:p>
        </p:txBody>
      </p:sp>
    </p:spTree>
    <p:extLst>
      <p:ext uri="{BB962C8B-B14F-4D97-AF65-F5344CB8AC3E}">
        <p14:creationId xmlns:p14="http://schemas.microsoft.com/office/powerpoint/2010/main" val="33731529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Arial" charset="0"/>
                <a:ea typeface="ＭＳ Ｐゴシック" charset="0"/>
                <a:cs typeface="ＭＳ Ｐゴシック" charset="0"/>
              </a:defRPr>
            </a:lvl1pPr>
            <a:lvl2pPr marL="742950" indent="-285750" defTabSz="930275" eaLnBrk="0" hangingPunct="0">
              <a:defRPr sz="2400">
                <a:solidFill>
                  <a:schemeClr val="tx1"/>
                </a:solidFill>
                <a:latin typeface="Arial" charset="0"/>
                <a:ea typeface="ＭＳ Ｐゴシック" charset="0"/>
              </a:defRPr>
            </a:lvl2pPr>
            <a:lvl3pPr marL="1143000" indent="-228600" defTabSz="930275" eaLnBrk="0" hangingPunct="0">
              <a:defRPr sz="2400">
                <a:solidFill>
                  <a:schemeClr val="tx1"/>
                </a:solidFill>
                <a:latin typeface="Arial" charset="0"/>
                <a:ea typeface="ＭＳ Ｐゴシック" charset="0"/>
              </a:defRPr>
            </a:lvl3pPr>
            <a:lvl4pPr marL="1600200" indent="-228600" defTabSz="930275" eaLnBrk="0" hangingPunct="0">
              <a:defRPr sz="2400">
                <a:solidFill>
                  <a:schemeClr val="tx1"/>
                </a:solidFill>
                <a:latin typeface="Arial" charset="0"/>
                <a:ea typeface="ＭＳ Ｐゴシック" charset="0"/>
              </a:defRPr>
            </a:lvl4pPr>
            <a:lvl5pPr marL="2057400" indent="-228600" defTabSz="930275" eaLnBrk="0" hangingPunct="0">
              <a:defRPr sz="2400">
                <a:solidFill>
                  <a:schemeClr val="tx1"/>
                </a:solidFill>
                <a:latin typeface="Arial" charset="0"/>
                <a:ea typeface="ＭＳ Ｐゴシック" charset="0"/>
              </a:defRPr>
            </a:lvl5pPr>
            <a:lvl6pPr marL="2514600" indent="-228600" defTabSz="930275"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0275"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0275"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0275"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BC2A3B1-EB11-FB4C-B578-DCCE31A44D7D}" type="slidenum">
              <a:rPr lang="en-US" sz="1200"/>
              <a:pPr eaLnBrk="1" hangingPunct="1"/>
              <a:t>56</a:t>
            </a:fld>
            <a:endParaRPr lang="en-US" sz="1200"/>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The two-step process in which an amino acid (with its side chain denoted by R) is activated for protein synthesis by an aminoacyl-tRNA synthetase enzyme is shown. As indicated, the energy of ATP hydrolysis is used to attach each amino acid to its tRNA molecule in a high-energy linkage. The amino acid is first activated through the linkage of its carboxyl group directly to an AMP moiety, forming an </a:t>
            </a:r>
            <a:r>
              <a:rPr lang="en-US" i="1"/>
              <a:t>adenylated amino acid</a:t>
            </a:r>
            <a:r>
              <a:rPr lang="en-US"/>
              <a:t>; the linkage of the AMP, normally an unfavorable reaction, is driven by the hydrolysis of the ATP molecule that donates the AMP. Without leaving the synthetase enzyme, the AMP-linked carboxyl group on the amino acid is then transferred to a hydroxyl group on the sugar at the 3′ end of the tRNA molecule. This transfer joins the amino acid by an activated ester linkage to the tRNA and forms the final aminoacyl-tRNA molecule. The synthetase enzyme is not shown in this diagram. </a:t>
            </a:r>
            <a:br>
              <a:rPr lang="en-US"/>
            </a:br>
            <a:endParaRPr lang="en-US"/>
          </a:p>
        </p:txBody>
      </p:sp>
    </p:spTree>
    <p:extLst>
      <p:ext uri="{BB962C8B-B14F-4D97-AF65-F5344CB8AC3E}">
        <p14:creationId xmlns:p14="http://schemas.microsoft.com/office/powerpoint/2010/main" val="2392483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Arial" charset="0"/>
                <a:ea typeface="ＭＳ Ｐゴシック" charset="0"/>
                <a:cs typeface="ＭＳ Ｐゴシック" charset="0"/>
              </a:defRPr>
            </a:lvl1pPr>
            <a:lvl2pPr marL="742950" indent="-285750" defTabSz="930275" eaLnBrk="0" hangingPunct="0">
              <a:defRPr sz="2400">
                <a:solidFill>
                  <a:schemeClr val="tx1"/>
                </a:solidFill>
                <a:latin typeface="Arial" charset="0"/>
                <a:ea typeface="ＭＳ Ｐゴシック" charset="0"/>
              </a:defRPr>
            </a:lvl2pPr>
            <a:lvl3pPr marL="1143000" indent="-228600" defTabSz="930275" eaLnBrk="0" hangingPunct="0">
              <a:defRPr sz="2400">
                <a:solidFill>
                  <a:schemeClr val="tx1"/>
                </a:solidFill>
                <a:latin typeface="Arial" charset="0"/>
                <a:ea typeface="ＭＳ Ｐゴシック" charset="0"/>
              </a:defRPr>
            </a:lvl3pPr>
            <a:lvl4pPr marL="1600200" indent="-228600" defTabSz="930275" eaLnBrk="0" hangingPunct="0">
              <a:defRPr sz="2400">
                <a:solidFill>
                  <a:schemeClr val="tx1"/>
                </a:solidFill>
                <a:latin typeface="Arial" charset="0"/>
                <a:ea typeface="ＭＳ Ｐゴシック" charset="0"/>
              </a:defRPr>
            </a:lvl4pPr>
            <a:lvl5pPr marL="2057400" indent="-228600" defTabSz="930275" eaLnBrk="0" hangingPunct="0">
              <a:defRPr sz="2400">
                <a:solidFill>
                  <a:schemeClr val="tx1"/>
                </a:solidFill>
                <a:latin typeface="Arial" charset="0"/>
                <a:ea typeface="ＭＳ Ｐゴシック" charset="0"/>
              </a:defRPr>
            </a:lvl5pPr>
            <a:lvl6pPr marL="2514600" indent="-228600" defTabSz="930275"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0275"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0275"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0275"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54E2244-F8D5-EE4C-B2CC-0D60740C94FD}" type="slidenum">
              <a:rPr lang="en-US" sz="1200"/>
              <a:pPr eaLnBrk="1" hangingPunct="1"/>
              <a:t>57</a:t>
            </a:fld>
            <a:endParaRPr lang="en-US" sz="1200"/>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https://www.dnalc.org/resources/3d/16-translation-advanced.html</a:t>
            </a:r>
          </a:p>
          <a:p>
            <a:pPr eaLnBrk="1" hangingPunct="1"/>
            <a:endParaRPr lang="en-US" dirty="0" smtClean="0"/>
          </a:p>
          <a:p>
            <a:pPr eaLnBrk="1" hangingPunct="1"/>
            <a:r>
              <a:rPr lang="en-US" dirty="0" smtClean="0"/>
              <a:t>The </a:t>
            </a:r>
            <a:r>
              <a:rPr lang="en-US" dirty="0"/>
              <a:t>units of a ribosome are often described by their Svedberg (</a:t>
            </a:r>
            <a:r>
              <a:rPr lang="en-US" b="1" dirty="0"/>
              <a:t>s</a:t>
            </a:r>
            <a:r>
              <a:rPr lang="en-US" dirty="0"/>
              <a:t>) values, which are based upon their rate of sedimentation in a centrifuge. The ribosomes in a eukaryotic cell generally have a Svedberg value of 80S and are comprised of 40s and 60s subunits. Prokaryotic cells, on the other hand, contain 70S ribosomes, each of which consists of a 30s and a 50s subunit. As demonstrated by these values, Svedberg units are not additive, so the values of the two subunits of a ribosome do not add up to the Svedberg value of the entire organelle. This is because the rate of sedimentation of a molecule depends upon its size and shape, rather than simply its molecular weight.</a:t>
            </a:r>
          </a:p>
        </p:txBody>
      </p:sp>
    </p:spTree>
    <p:extLst>
      <p:ext uri="{BB962C8B-B14F-4D97-AF65-F5344CB8AC3E}">
        <p14:creationId xmlns:p14="http://schemas.microsoft.com/office/powerpoint/2010/main" val="31340629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11.48</a:t>
            </a:r>
            <a:endParaRPr lang="en-US" dirty="0"/>
          </a:p>
        </p:txBody>
      </p:sp>
      <p:sp>
        <p:nvSpPr>
          <p:cNvPr id="4" name="Slide Number Placeholder 3"/>
          <p:cNvSpPr>
            <a:spLocks noGrp="1"/>
          </p:cNvSpPr>
          <p:nvPr>
            <p:ph type="sldNum" sz="quarter" idx="10"/>
          </p:nvPr>
        </p:nvSpPr>
        <p:spPr/>
        <p:txBody>
          <a:bodyPr/>
          <a:lstStyle/>
          <a:p>
            <a:pPr>
              <a:defRPr/>
            </a:pPr>
            <a:fld id="{A5DB2993-BCE4-FC40-A6D7-8C0886EAE406}" type="slidenum">
              <a:rPr lang="en-US" smtClean="0"/>
              <a:pPr>
                <a:defRPr/>
              </a:pPr>
              <a:t>58</a:t>
            </a:fld>
            <a:endParaRPr lang="en-US"/>
          </a:p>
        </p:txBody>
      </p:sp>
    </p:spTree>
    <p:extLst>
      <p:ext uri="{BB962C8B-B14F-4D97-AF65-F5344CB8AC3E}">
        <p14:creationId xmlns:p14="http://schemas.microsoft.com/office/powerpoint/2010/main" val="3656651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Arial" charset="0"/>
                <a:ea typeface="ＭＳ Ｐゴシック" charset="0"/>
                <a:cs typeface="ＭＳ Ｐゴシック" charset="0"/>
              </a:defRPr>
            </a:lvl1pPr>
            <a:lvl2pPr marL="742950" indent="-285750" defTabSz="930275" eaLnBrk="0" hangingPunct="0">
              <a:defRPr sz="2400">
                <a:solidFill>
                  <a:schemeClr val="tx1"/>
                </a:solidFill>
                <a:latin typeface="Arial" charset="0"/>
                <a:ea typeface="ＭＳ Ｐゴシック" charset="0"/>
              </a:defRPr>
            </a:lvl2pPr>
            <a:lvl3pPr marL="1143000" indent="-228600" defTabSz="930275" eaLnBrk="0" hangingPunct="0">
              <a:defRPr sz="2400">
                <a:solidFill>
                  <a:schemeClr val="tx1"/>
                </a:solidFill>
                <a:latin typeface="Arial" charset="0"/>
                <a:ea typeface="ＭＳ Ｐゴシック" charset="0"/>
              </a:defRPr>
            </a:lvl3pPr>
            <a:lvl4pPr marL="1600200" indent="-228600" defTabSz="930275" eaLnBrk="0" hangingPunct="0">
              <a:defRPr sz="2400">
                <a:solidFill>
                  <a:schemeClr val="tx1"/>
                </a:solidFill>
                <a:latin typeface="Arial" charset="0"/>
                <a:ea typeface="ＭＳ Ｐゴシック" charset="0"/>
              </a:defRPr>
            </a:lvl4pPr>
            <a:lvl5pPr marL="2057400" indent="-228600" defTabSz="930275" eaLnBrk="0" hangingPunct="0">
              <a:defRPr sz="2400">
                <a:solidFill>
                  <a:schemeClr val="tx1"/>
                </a:solidFill>
                <a:latin typeface="Arial" charset="0"/>
                <a:ea typeface="ＭＳ Ｐゴシック" charset="0"/>
              </a:defRPr>
            </a:lvl5pPr>
            <a:lvl6pPr marL="2514600" indent="-228600" defTabSz="930275"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0275"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0275"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0275"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A5A7AF2-91C2-8043-A197-466178EF1236}" type="slidenum">
              <a:rPr lang="en-US" sz="1200"/>
              <a:pPr eaLnBrk="1" hangingPunct="1"/>
              <a:t>60</a:t>
            </a:fld>
            <a:endParaRPr lang="en-US" sz="1200"/>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The A-site (A for </a:t>
            </a:r>
            <a:r>
              <a:rPr lang="en-US" dirty="0" err="1" smtClean="0"/>
              <a:t>aminoacyl</a:t>
            </a:r>
            <a:r>
              <a:rPr lang="en-US" dirty="0" smtClean="0"/>
              <a:t>) of a ribosome is a binding site for charged t-RNA molecules during protein synthesis. One of three such binding sites, the A-site is the first location the t-RNA binds during the protein synthesis process, the other two sites being P-site (</a:t>
            </a:r>
            <a:r>
              <a:rPr lang="en-US" dirty="0" err="1" smtClean="0"/>
              <a:t>peptidyl</a:t>
            </a:r>
            <a:r>
              <a:rPr lang="en-US" dirty="0" smtClean="0"/>
              <a:t>) and E-site (exit).</a:t>
            </a:r>
          </a:p>
          <a:p>
            <a:pPr eaLnBrk="1" hangingPunct="1"/>
            <a:endParaRPr lang="en-US" dirty="0" smtClean="0"/>
          </a:p>
          <a:p>
            <a:pPr eaLnBrk="1" hangingPunct="1"/>
            <a:r>
              <a:rPr lang="en-US" dirty="0" smtClean="0"/>
              <a:t>In </a:t>
            </a:r>
            <a:r>
              <a:rPr lang="en-US" dirty="0"/>
              <a:t>eukaryotes, synthesis of </a:t>
            </a:r>
            <a:r>
              <a:rPr lang="en-US" dirty="0" err="1"/>
              <a:t>rRNA</a:t>
            </a:r>
            <a:r>
              <a:rPr lang="en-US" dirty="0"/>
              <a:t> occurs with RNA polymerase </a:t>
            </a:r>
            <a:r>
              <a:rPr lang="en-US" dirty="0" smtClean="0"/>
              <a:t>I.</a:t>
            </a:r>
          </a:p>
          <a:p>
            <a:pPr eaLnBrk="1" hangingPunct="1"/>
            <a:endParaRPr lang="en-US" dirty="0"/>
          </a:p>
        </p:txBody>
      </p:sp>
    </p:spTree>
    <p:extLst>
      <p:ext uri="{BB962C8B-B14F-4D97-AF65-F5344CB8AC3E}">
        <p14:creationId xmlns:p14="http://schemas.microsoft.com/office/powerpoint/2010/main" val="2989736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txBox="1">
            <a:spLocks noGrp="1" noChangeArrowheads="1"/>
          </p:cNvSpPr>
          <p:nvPr/>
        </p:nvSpPr>
        <p:spPr bwMode="auto">
          <a:xfrm>
            <a:off x="3963744" y="8817904"/>
            <a:ext cx="3032337" cy="464185"/>
          </a:xfrm>
          <a:prstGeom prst="rect">
            <a:avLst/>
          </a:prstGeom>
          <a:noFill/>
          <a:ln w="9525">
            <a:noFill/>
            <a:miter lim="800000"/>
            <a:headEnd/>
            <a:tailEnd/>
          </a:ln>
        </p:spPr>
        <p:txBody>
          <a:bodyPr lIns="93022" tIns="46511" rIns="93022" bIns="46511" anchor="b"/>
          <a:lstStyle/>
          <a:p>
            <a:pPr algn="r" defTabSz="946462"/>
            <a:fld id="{6201BF48-FD77-4822-A0E6-6637912305DD}" type="slidenum">
              <a:rPr lang="en-US" sz="1200"/>
              <a:pPr algn="r" defTabSz="946462"/>
              <a:t>9</a:t>
            </a:fld>
            <a:endParaRPr lang="en-US" sz="1200"/>
          </a:p>
        </p:txBody>
      </p:sp>
      <p:sp>
        <p:nvSpPr>
          <p:cNvPr id="3072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072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extLst>
      <p:ext uri="{BB962C8B-B14F-4D97-AF65-F5344CB8AC3E}">
        <p14:creationId xmlns:p14="http://schemas.microsoft.com/office/powerpoint/2010/main" val="35239307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Arial" charset="0"/>
                <a:ea typeface="ＭＳ Ｐゴシック" charset="0"/>
                <a:cs typeface="ＭＳ Ｐゴシック" charset="0"/>
              </a:defRPr>
            </a:lvl1pPr>
            <a:lvl2pPr marL="742950" indent="-285750" defTabSz="930275" eaLnBrk="0" hangingPunct="0">
              <a:defRPr sz="2400">
                <a:solidFill>
                  <a:schemeClr val="tx1"/>
                </a:solidFill>
                <a:latin typeface="Arial" charset="0"/>
                <a:ea typeface="ＭＳ Ｐゴシック" charset="0"/>
              </a:defRPr>
            </a:lvl2pPr>
            <a:lvl3pPr marL="1143000" indent="-228600" defTabSz="930275" eaLnBrk="0" hangingPunct="0">
              <a:defRPr sz="2400">
                <a:solidFill>
                  <a:schemeClr val="tx1"/>
                </a:solidFill>
                <a:latin typeface="Arial" charset="0"/>
                <a:ea typeface="ＭＳ Ｐゴシック" charset="0"/>
              </a:defRPr>
            </a:lvl3pPr>
            <a:lvl4pPr marL="1600200" indent="-228600" defTabSz="930275" eaLnBrk="0" hangingPunct="0">
              <a:defRPr sz="2400">
                <a:solidFill>
                  <a:schemeClr val="tx1"/>
                </a:solidFill>
                <a:latin typeface="Arial" charset="0"/>
                <a:ea typeface="ＭＳ Ｐゴシック" charset="0"/>
              </a:defRPr>
            </a:lvl4pPr>
            <a:lvl5pPr marL="2057400" indent="-228600" defTabSz="930275" eaLnBrk="0" hangingPunct="0">
              <a:defRPr sz="2400">
                <a:solidFill>
                  <a:schemeClr val="tx1"/>
                </a:solidFill>
                <a:latin typeface="Arial" charset="0"/>
                <a:ea typeface="ＭＳ Ｐゴシック" charset="0"/>
              </a:defRPr>
            </a:lvl5pPr>
            <a:lvl6pPr marL="2514600" indent="-228600" defTabSz="930275"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0275"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0275"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0275"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480C17E-FEE1-0A45-A1F0-3CF68C36834D}" type="slidenum">
              <a:rPr lang="en-US" sz="1200"/>
              <a:pPr eaLnBrk="1" hangingPunct="1"/>
              <a:t>61</a:t>
            </a:fld>
            <a:endParaRPr lang="en-US" sz="1200"/>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IF2-GTP is called </a:t>
            </a:r>
            <a:r>
              <a:rPr lang="en-US" dirty="0"/>
              <a:t>eIF2-GTP in </a:t>
            </a:r>
            <a:r>
              <a:rPr lang="en-US" dirty="0" smtClean="0"/>
              <a:t>eukaryotes.</a:t>
            </a:r>
            <a:endParaRPr lang="en-US" dirty="0"/>
          </a:p>
        </p:txBody>
      </p:sp>
    </p:spTree>
    <p:extLst>
      <p:ext uri="{BB962C8B-B14F-4D97-AF65-F5344CB8AC3E}">
        <p14:creationId xmlns:p14="http://schemas.microsoft.com/office/powerpoint/2010/main" val="41228033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is B. D is</a:t>
            </a:r>
            <a:r>
              <a:rPr lang="en-US" baseline="0" dirty="0" smtClean="0"/>
              <a:t> true after initiation has occurred</a:t>
            </a:r>
            <a:endParaRPr lang="en-US" dirty="0"/>
          </a:p>
        </p:txBody>
      </p:sp>
      <p:sp>
        <p:nvSpPr>
          <p:cNvPr id="4" name="Slide Number Placeholder 3"/>
          <p:cNvSpPr>
            <a:spLocks noGrp="1"/>
          </p:cNvSpPr>
          <p:nvPr>
            <p:ph type="sldNum" sz="quarter" idx="10"/>
          </p:nvPr>
        </p:nvSpPr>
        <p:spPr/>
        <p:txBody>
          <a:bodyPr/>
          <a:lstStyle/>
          <a:p>
            <a:pPr>
              <a:defRPr/>
            </a:pPr>
            <a:fld id="{A5DB2993-BCE4-FC40-A6D7-8C0886EAE406}" type="slidenum">
              <a:rPr lang="en-US" smtClean="0"/>
              <a:pPr>
                <a:defRPr/>
              </a:pPr>
              <a:t>64</a:t>
            </a:fld>
            <a:endParaRPr lang="en-US"/>
          </a:p>
        </p:txBody>
      </p:sp>
    </p:spTree>
    <p:extLst>
      <p:ext uri="{BB962C8B-B14F-4D97-AF65-F5344CB8AC3E}">
        <p14:creationId xmlns:p14="http://schemas.microsoft.com/office/powerpoint/2010/main" val="28668843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Arial" charset="0"/>
                <a:ea typeface="ＭＳ Ｐゴシック" charset="0"/>
                <a:cs typeface="ＭＳ Ｐゴシック" charset="0"/>
              </a:defRPr>
            </a:lvl1pPr>
            <a:lvl2pPr marL="742950" indent="-285750" defTabSz="930275" eaLnBrk="0" hangingPunct="0">
              <a:defRPr sz="2400">
                <a:solidFill>
                  <a:schemeClr val="tx1"/>
                </a:solidFill>
                <a:latin typeface="Arial" charset="0"/>
                <a:ea typeface="ＭＳ Ｐゴシック" charset="0"/>
              </a:defRPr>
            </a:lvl2pPr>
            <a:lvl3pPr marL="1143000" indent="-228600" defTabSz="930275" eaLnBrk="0" hangingPunct="0">
              <a:defRPr sz="2400">
                <a:solidFill>
                  <a:schemeClr val="tx1"/>
                </a:solidFill>
                <a:latin typeface="Arial" charset="0"/>
                <a:ea typeface="ＭＳ Ｐゴシック" charset="0"/>
              </a:defRPr>
            </a:lvl3pPr>
            <a:lvl4pPr marL="1600200" indent="-228600" defTabSz="930275" eaLnBrk="0" hangingPunct="0">
              <a:defRPr sz="2400">
                <a:solidFill>
                  <a:schemeClr val="tx1"/>
                </a:solidFill>
                <a:latin typeface="Arial" charset="0"/>
                <a:ea typeface="ＭＳ Ｐゴシック" charset="0"/>
              </a:defRPr>
            </a:lvl4pPr>
            <a:lvl5pPr marL="2057400" indent="-228600" defTabSz="930275" eaLnBrk="0" hangingPunct="0">
              <a:defRPr sz="2400">
                <a:solidFill>
                  <a:schemeClr val="tx1"/>
                </a:solidFill>
                <a:latin typeface="Arial" charset="0"/>
                <a:ea typeface="ＭＳ Ｐゴシック" charset="0"/>
              </a:defRPr>
            </a:lvl5pPr>
            <a:lvl6pPr marL="2514600" indent="-228600" defTabSz="930275"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30275"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30275"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30275"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2850D46-D408-5F4A-B280-FFBD7459A423}" type="slidenum">
              <a:rPr lang="en-US" sz="1200"/>
              <a:pPr eaLnBrk="1" hangingPunct="1"/>
              <a:t>65</a:t>
            </a:fld>
            <a:endParaRPr lang="en-US" sz="1200"/>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14596931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txBox="1">
            <a:spLocks noGrp="1" noChangeArrowheads="1"/>
          </p:cNvSpPr>
          <p:nvPr/>
        </p:nvSpPr>
        <p:spPr bwMode="auto">
          <a:xfrm>
            <a:off x="3963988" y="8818563"/>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31" tIns="46516" rIns="93031" bIns="46516" anchor="b"/>
          <a:lstStyle>
            <a:lvl1pPr defTabSz="465138" eaLnBrk="0" hangingPunct="0">
              <a:defRPr sz="2400">
                <a:solidFill>
                  <a:schemeClr val="tx1"/>
                </a:solidFill>
                <a:latin typeface="Arial" charset="0"/>
                <a:ea typeface="ＭＳ Ｐゴシック" charset="0"/>
                <a:cs typeface="ＭＳ Ｐゴシック" charset="0"/>
              </a:defRPr>
            </a:lvl1pPr>
            <a:lvl2pPr marL="742950" indent="-285750" defTabSz="465138" eaLnBrk="0" hangingPunct="0">
              <a:defRPr sz="2400">
                <a:solidFill>
                  <a:schemeClr val="tx1"/>
                </a:solidFill>
                <a:latin typeface="Arial" charset="0"/>
                <a:ea typeface="ＭＳ Ｐゴシック" charset="0"/>
              </a:defRPr>
            </a:lvl2pPr>
            <a:lvl3pPr marL="1143000" indent="-228600" defTabSz="465138" eaLnBrk="0" hangingPunct="0">
              <a:defRPr sz="2400">
                <a:solidFill>
                  <a:schemeClr val="tx1"/>
                </a:solidFill>
                <a:latin typeface="Arial" charset="0"/>
                <a:ea typeface="ＭＳ Ｐゴシック" charset="0"/>
              </a:defRPr>
            </a:lvl3pPr>
            <a:lvl4pPr marL="1600200" indent="-228600" defTabSz="465138" eaLnBrk="0" hangingPunct="0">
              <a:defRPr sz="2400">
                <a:solidFill>
                  <a:schemeClr val="tx1"/>
                </a:solidFill>
                <a:latin typeface="Arial" charset="0"/>
                <a:ea typeface="ＭＳ Ｐゴシック" charset="0"/>
              </a:defRPr>
            </a:lvl4pPr>
            <a:lvl5pPr marL="2057400" indent="-228600" defTabSz="465138" eaLnBrk="0" hangingPunct="0">
              <a:defRPr sz="2400">
                <a:solidFill>
                  <a:schemeClr val="tx1"/>
                </a:solidFill>
                <a:latin typeface="Arial" charset="0"/>
                <a:ea typeface="ＭＳ Ｐゴシック" charset="0"/>
              </a:defRPr>
            </a:lvl5pPr>
            <a:lvl6pPr marL="2514600" indent="-228600" defTabSz="46513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6513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6513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65138"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fld id="{9F06BA35-572C-AF47-820B-A70B82C59B54}" type="slidenum">
              <a:rPr lang="en-US" sz="1200">
                <a:latin typeface="Calibri" charset="0"/>
              </a:rPr>
              <a:pPr algn="r" eaLnBrk="1" hangingPunct="1"/>
              <a:t>69</a:t>
            </a:fld>
            <a:endParaRPr lang="en-US" sz="1200">
              <a:latin typeface="Calibri" charset="0"/>
            </a:endParaRPr>
          </a:p>
        </p:txBody>
      </p:sp>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457200" eaLnBrk="1" hangingPunct="1"/>
            <a:r>
              <a:rPr lang="en-US"/>
              <a:t>No tRNAs complementary to stop codons</a:t>
            </a:r>
          </a:p>
        </p:txBody>
      </p:sp>
    </p:spTree>
    <p:extLst>
      <p:ext uri="{BB962C8B-B14F-4D97-AF65-F5344CB8AC3E}">
        <p14:creationId xmlns:p14="http://schemas.microsoft.com/office/powerpoint/2010/main" val="20701894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 about 15 minutes.</a:t>
            </a:r>
            <a:endParaRPr lang="en-US" dirty="0"/>
          </a:p>
        </p:txBody>
      </p:sp>
      <p:sp>
        <p:nvSpPr>
          <p:cNvPr id="4" name="Slide Number Placeholder 3"/>
          <p:cNvSpPr>
            <a:spLocks noGrp="1"/>
          </p:cNvSpPr>
          <p:nvPr>
            <p:ph type="sldNum" sz="quarter" idx="10"/>
          </p:nvPr>
        </p:nvSpPr>
        <p:spPr/>
        <p:txBody>
          <a:bodyPr/>
          <a:lstStyle/>
          <a:p>
            <a:pPr>
              <a:defRPr/>
            </a:pPr>
            <a:fld id="{A5DB2993-BCE4-FC40-A6D7-8C0886EAE406}" type="slidenum">
              <a:rPr lang="en-US" smtClean="0"/>
              <a:pPr>
                <a:defRPr/>
              </a:pPr>
              <a:t>72</a:t>
            </a:fld>
            <a:endParaRPr lang="en-US"/>
          </a:p>
        </p:txBody>
      </p:sp>
    </p:spTree>
    <p:extLst>
      <p:ext uri="{BB962C8B-B14F-4D97-AF65-F5344CB8AC3E}">
        <p14:creationId xmlns:p14="http://schemas.microsoft.com/office/powerpoint/2010/main" val="33162641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a:t>
            </a:r>
            <a:r>
              <a:rPr lang="en-US" baseline="0" dirty="0" smtClean="0"/>
              <a:t>r is B, an insertion to cause a frameshift. </a:t>
            </a:r>
            <a:endParaRPr lang="en-US" dirty="0"/>
          </a:p>
        </p:txBody>
      </p:sp>
      <p:sp>
        <p:nvSpPr>
          <p:cNvPr id="4" name="Slide Number Placeholder 3"/>
          <p:cNvSpPr>
            <a:spLocks noGrp="1"/>
          </p:cNvSpPr>
          <p:nvPr>
            <p:ph type="sldNum" sz="quarter" idx="10"/>
          </p:nvPr>
        </p:nvSpPr>
        <p:spPr/>
        <p:txBody>
          <a:bodyPr/>
          <a:lstStyle/>
          <a:p>
            <a:pPr>
              <a:defRPr/>
            </a:pPr>
            <a:fld id="{A5DB2993-BCE4-FC40-A6D7-8C0886EAE406}" type="slidenum">
              <a:rPr lang="en-US" smtClean="0"/>
              <a:pPr>
                <a:defRPr/>
              </a:pPr>
              <a:t>75</a:t>
            </a:fld>
            <a:endParaRPr lang="en-US"/>
          </a:p>
        </p:txBody>
      </p:sp>
    </p:spTree>
    <p:extLst>
      <p:ext uri="{BB962C8B-B14F-4D97-AF65-F5344CB8AC3E}">
        <p14:creationId xmlns:p14="http://schemas.microsoft.com/office/powerpoint/2010/main" val="316218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p:spPr>
      </p:sp>
      <p:sp>
        <p:nvSpPr>
          <p:cNvPr id="3789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3789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9519E28-A10A-4121-9421-ED3833FCDDC7}" type="slidenum">
              <a:rPr lang="en-US"/>
              <a:pPr fontAlgn="base">
                <a:spcBef>
                  <a:spcPct val="0"/>
                </a:spcBef>
                <a:spcAft>
                  <a:spcPct val="0"/>
                </a:spcAft>
              </a:pPr>
              <a:t>11</a:t>
            </a:fld>
            <a:endParaRPr lang="en-US"/>
          </a:p>
        </p:txBody>
      </p:sp>
    </p:spTree>
    <p:extLst>
      <p:ext uri="{BB962C8B-B14F-4D97-AF65-F5344CB8AC3E}">
        <p14:creationId xmlns:p14="http://schemas.microsoft.com/office/powerpoint/2010/main" val="928000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txBox="1">
            <a:spLocks noGrp="1" noChangeArrowheads="1"/>
          </p:cNvSpPr>
          <p:nvPr/>
        </p:nvSpPr>
        <p:spPr bwMode="auto">
          <a:xfrm>
            <a:off x="3963744" y="8817904"/>
            <a:ext cx="3032337" cy="464185"/>
          </a:xfrm>
          <a:prstGeom prst="rect">
            <a:avLst/>
          </a:prstGeom>
          <a:noFill/>
          <a:ln w="9525">
            <a:noFill/>
            <a:miter lim="800000"/>
            <a:headEnd/>
            <a:tailEnd/>
          </a:ln>
        </p:spPr>
        <p:txBody>
          <a:bodyPr lIns="93022" tIns="46511" rIns="93022" bIns="46511" anchor="b"/>
          <a:lstStyle/>
          <a:p>
            <a:pPr algn="r" defTabSz="946462"/>
            <a:fld id="{072B2D37-755F-4E17-8F84-95A4E40B9CF8}" type="slidenum">
              <a:rPr lang="en-US" sz="1200"/>
              <a:pPr algn="r" defTabSz="946462"/>
              <a:t>12</a:t>
            </a:fld>
            <a:endParaRPr lang="en-US" sz="1200"/>
          </a:p>
        </p:txBody>
      </p:sp>
      <p:sp>
        <p:nvSpPr>
          <p:cNvPr id="4096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096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extLst>
      <p:ext uri="{BB962C8B-B14F-4D97-AF65-F5344CB8AC3E}">
        <p14:creationId xmlns:p14="http://schemas.microsoft.com/office/powerpoint/2010/main" val="894046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txBox="1">
            <a:spLocks noGrp="1" noChangeArrowheads="1"/>
          </p:cNvSpPr>
          <p:nvPr/>
        </p:nvSpPr>
        <p:spPr bwMode="auto">
          <a:xfrm>
            <a:off x="3963744" y="8817904"/>
            <a:ext cx="3032337" cy="464185"/>
          </a:xfrm>
          <a:prstGeom prst="rect">
            <a:avLst/>
          </a:prstGeom>
          <a:noFill/>
          <a:ln w="9525">
            <a:noFill/>
            <a:miter lim="800000"/>
            <a:headEnd/>
            <a:tailEnd/>
          </a:ln>
        </p:spPr>
        <p:txBody>
          <a:bodyPr lIns="93022" tIns="46511" rIns="93022" bIns="46511" anchor="b"/>
          <a:lstStyle/>
          <a:p>
            <a:pPr algn="r" defTabSz="946462"/>
            <a:fld id="{27927DAE-C689-43F6-96A3-A73D24EFD36E}" type="slidenum">
              <a:rPr lang="en-US" sz="1200"/>
              <a:pPr algn="r" defTabSz="946462"/>
              <a:t>13</a:t>
            </a:fld>
            <a:endParaRPr lang="en-US" sz="1200"/>
          </a:p>
        </p:txBody>
      </p:sp>
      <p:sp>
        <p:nvSpPr>
          <p:cNvPr id="4301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301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extLst>
      <p:ext uri="{BB962C8B-B14F-4D97-AF65-F5344CB8AC3E}">
        <p14:creationId xmlns:p14="http://schemas.microsoft.com/office/powerpoint/2010/main" val="931173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p:cNvSpPr txBox="1">
            <a:spLocks noGrp="1" noChangeArrowheads="1"/>
          </p:cNvSpPr>
          <p:nvPr/>
        </p:nvSpPr>
        <p:spPr bwMode="auto">
          <a:xfrm>
            <a:off x="3963744" y="8817904"/>
            <a:ext cx="3032337" cy="464185"/>
          </a:xfrm>
          <a:prstGeom prst="rect">
            <a:avLst/>
          </a:prstGeom>
          <a:noFill/>
          <a:ln w="9525">
            <a:noFill/>
            <a:miter lim="800000"/>
            <a:headEnd/>
            <a:tailEnd/>
          </a:ln>
        </p:spPr>
        <p:txBody>
          <a:bodyPr lIns="93022" tIns="46511" rIns="93022" bIns="46511" anchor="b"/>
          <a:lstStyle/>
          <a:p>
            <a:pPr algn="r" defTabSz="946462"/>
            <a:fld id="{A6ED42CB-2993-4A68-9B57-9C434DD07B1E}" type="slidenum">
              <a:rPr lang="en-US" sz="1200"/>
              <a:pPr algn="r" defTabSz="946462"/>
              <a:t>14</a:t>
            </a:fld>
            <a:endParaRPr lang="en-US" sz="1200"/>
          </a:p>
        </p:txBody>
      </p:sp>
      <p:sp>
        <p:nvSpPr>
          <p:cNvPr id="4505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505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extLst>
      <p:ext uri="{BB962C8B-B14F-4D97-AF65-F5344CB8AC3E}">
        <p14:creationId xmlns:p14="http://schemas.microsoft.com/office/powerpoint/2010/main" val="1870792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txBox="1">
            <a:spLocks noGrp="1" noChangeArrowheads="1"/>
          </p:cNvSpPr>
          <p:nvPr/>
        </p:nvSpPr>
        <p:spPr bwMode="auto">
          <a:xfrm>
            <a:off x="3963744" y="8817904"/>
            <a:ext cx="3032337" cy="464185"/>
          </a:xfrm>
          <a:prstGeom prst="rect">
            <a:avLst/>
          </a:prstGeom>
          <a:noFill/>
          <a:ln w="9525">
            <a:noFill/>
            <a:miter lim="800000"/>
            <a:headEnd/>
            <a:tailEnd/>
          </a:ln>
        </p:spPr>
        <p:txBody>
          <a:bodyPr lIns="93022" tIns="46511" rIns="93022" bIns="46511" anchor="b"/>
          <a:lstStyle/>
          <a:p>
            <a:pPr algn="r" defTabSz="946462"/>
            <a:fld id="{4818061D-3483-44CF-8002-A833EC2D2D33}" type="slidenum">
              <a:rPr lang="en-US" sz="1200"/>
              <a:pPr algn="r" defTabSz="946462"/>
              <a:t>15</a:t>
            </a:fld>
            <a:endParaRPr lang="en-US" sz="1200"/>
          </a:p>
        </p:txBody>
      </p:sp>
      <p:sp>
        <p:nvSpPr>
          <p:cNvPr id="4710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710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extLst>
      <p:ext uri="{BB962C8B-B14F-4D97-AF65-F5344CB8AC3E}">
        <p14:creationId xmlns:p14="http://schemas.microsoft.com/office/powerpoint/2010/main" val="3999237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2F01BA8-543B-5541-8C71-00509CA71F7D}" type="slidenum">
              <a:rPr lang="en-US"/>
              <a:pPr>
                <a:defRPr/>
              </a:pPr>
              <a:t>‹#›</a:t>
            </a:fld>
            <a:endParaRPr lang="en-US"/>
          </a:p>
        </p:txBody>
      </p:sp>
    </p:spTree>
    <p:extLst>
      <p:ext uri="{BB962C8B-B14F-4D97-AF65-F5344CB8AC3E}">
        <p14:creationId xmlns:p14="http://schemas.microsoft.com/office/powerpoint/2010/main" val="2386589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AC50799-1A23-C14A-A748-EBEB458610C5}" type="slidenum">
              <a:rPr lang="en-US"/>
              <a:pPr>
                <a:defRPr/>
              </a:pPr>
              <a:t>‹#›</a:t>
            </a:fld>
            <a:endParaRPr lang="en-US"/>
          </a:p>
        </p:txBody>
      </p:sp>
    </p:spTree>
    <p:extLst>
      <p:ext uri="{BB962C8B-B14F-4D97-AF65-F5344CB8AC3E}">
        <p14:creationId xmlns:p14="http://schemas.microsoft.com/office/powerpoint/2010/main" val="146238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02282CD-6309-294D-9B24-6C657B969781}" type="slidenum">
              <a:rPr lang="en-US"/>
              <a:pPr>
                <a:defRPr/>
              </a:pPr>
              <a:t>‹#›</a:t>
            </a:fld>
            <a:endParaRPr lang="en-US"/>
          </a:p>
        </p:txBody>
      </p:sp>
    </p:spTree>
    <p:extLst>
      <p:ext uri="{BB962C8B-B14F-4D97-AF65-F5344CB8AC3E}">
        <p14:creationId xmlns:p14="http://schemas.microsoft.com/office/powerpoint/2010/main" val="41337687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lipArt Placeholder 2"/>
          <p:cNvSpPr>
            <a:spLocks noGrp="1"/>
          </p:cNvSpPr>
          <p:nvPr>
            <p:ph type="clipArt" sz="half" idx="1"/>
          </p:nvPr>
        </p:nvSpPr>
        <p:spPr>
          <a:xfrm>
            <a:off x="457200" y="1600200"/>
            <a:ext cx="4038600" cy="4525963"/>
          </a:xfrm>
        </p:spPr>
        <p:txBody>
          <a:bodyPr/>
          <a:lstStyle/>
          <a:p>
            <a:pPr lvl="0"/>
            <a:endParaRPr lang="en-US" noProof="0" smtClean="0"/>
          </a:p>
        </p:txBody>
      </p:sp>
      <p:sp>
        <p:nvSpPr>
          <p:cNvPr id="4" name="Text Placeholder 3"/>
          <p:cNvSpPr>
            <a:spLocks noGrp="1"/>
          </p:cNvSpPr>
          <p:nvPr>
            <p:ph type="body"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2B9E0BC-A12E-AA45-B30C-5E667FF4D9CD}" type="slidenum">
              <a:rPr lang="en-US"/>
              <a:pPr>
                <a:defRPr/>
              </a:pPr>
              <a:t>‹#›</a:t>
            </a:fld>
            <a:endParaRPr lang="en-US"/>
          </a:p>
        </p:txBody>
      </p:sp>
    </p:spTree>
    <p:extLst>
      <p:ext uri="{BB962C8B-B14F-4D97-AF65-F5344CB8AC3E}">
        <p14:creationId xmlns:p14="http://schemas.microsoft.com/office/powerpoint/2010/main" val="990985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FCC84A9-6C1A-A349-8E77-A54B76486845}" type="slidenum">
              <a:rPr lang="en-US"/>
              <a:pPr>
                <a:defRPr/>
              </a:pPr>
              <a:t>‹#›</a:t>
            </a:fld>
            <a:endParaRPr lang="en-US"/>
          </a:p>
        </p:txBody>
      </p:sp>
    </p:spTree>
    <p:extLst>
      <p:ext uri="{BB962C8B-B14F-4D97-AF65-F5344CB8AC3E}">
        <p14:creationId xmlns:p14="http://schemas.microsoft.com/office/powerpoint/2010/main" val="1563009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2C5B239-A950-674C-B0AC-B268E70C5451}" type="slidenum">
              <a:rPr lang="en-US"/>
              <a:pPr>
                <a:defRPr/>
              </a:pPr>
              <a:t>‹#›</a:t>
            </a:fld>
            <a:endParaRPr lang="en-US"/>
          </a:p>
        </p:txBody>
      </p:sp>
    </p:spTree>
    <p:extLst>
      <p:ext uri="{BB962C8B-B14F-4D97-AF65-F5344CB8AC3E}">
        <p14:creationId xmlns:p14="http://schemas.microsoft.com/office/powerpoint/2010/main" val="3903645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BA70CD2-3954-A64E-9F5C-B4E1028ADF74}" type="slidenum">
              <a:rPr lang="en-US"/>
              <a:pPr>
                <a:defRPr/>
              </a:pPr>
              <a:t>‹#›</a:t>
            </a:fld>
            <a:endParaRPr lang="en-US"/>
          </a:p>
        </p:txBody>
      </p:sp>
    </p:spTree>
    <p:extLst>
      <p:ext uri="{BB962C8B-B14F-4D97-AF65-F5344CB8AC3E}">
        <p14:creationId xmlns:p14="http://schemas.microsoft.com/office/powerpoint/2010/main" val="3201372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4DE8D242-8E5B-054E-88D9-C4E8C803F0C3}" type="slidenum">
              <a:rPr lang="en-US"/>
              <a:pPr>
                <a:defRPr/>
              </a:pPr>
              <a:t>‹#›</a:t>
            </a:fld>
            <a:endParaRPr lang="en-US"/>
          </a:p>
        </p:txBody>
      </p:sp>
    </p:spTree>
    <p:extLst>
      <p:ext uri="{BB962C8B-B14F-4D97-AF65-F5344CB8AC3E}">
        <p14:creationId xmlns:p14="http://schemas.microsoft.com/office/powerpoint/2010/main" val="1719327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0CD58FA5-DE82-9543-96E6-3BA8C23778E6}" type="slidenum">
              <a:rPr lang="en-US"/>
              <a:pPr>
                <a:defRPr/>
              </a:pPr>
              <a:t>‹#›</a:t>
            </a:fld>
            <a:endParaRPr lang="en-US"/>
          </a:p>
        </p:txBody>
      </p:sp>
    </p:spTree>
    <p:extLst>
      <p:ext uri="{BB962C8B-B14F-4D97-AF65-F5344CB8AC3E}">
        <p14:creationId xmlns:p14="http://schemas.microsoft.com/office/powerpoint/2010/main" val="3715595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320472B9-817D-0043-A355-5E6124DDC117}" type="slidenum">
              <a:rPr lang="en-US"/>
              <a:pPr>
                <a:defRPr/>
              </a:pPr>
              <a:t>‹#›</a:t>
            </a:fld>
            <a:endParaRPr lang="en-US"/>
          </a:p>
        </p:txBody>
      </p:sp>
    </p:spTree>
    <p:extLst>
      <p:ext uri="{BB962C8B-B14F-4D97-AF65-F5344CB8AC3E}">
        <p14:creationId xmlns:p14="http://schemas.microsoft.com/office/powerpoint/2010/main" val="716299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51106A8-8FE6-1340-877F-959DC8F5C900}" type="slidenum">
              <a:rPr lang="en-US"/>
              <a:pPr>
                <a:defRPr/>
              </a:pPr>
              <a:t>‹#›</a:t>
            </a:fld>
            <a:endParaRPr lang="en-US"/>
          </a:p>
        </p:txBody>
      </p:sp>
    </p:spTree>
    <p:extLst>
      <p:ext uri="{BB962C8B-B14F-4D97-AF65-F5344CB8AC3E}">
        <p14:creationId xmlns:p14="http://schemas.microsoft.com/office/powerpoint/2010/main" val="2555990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82A03AE-58BD-034E-9E2E-4DF145FF0136}" type="slidenum">
              <a:rPr lang="en-US"/>
              <a:pPr>
                <a:defRPr/>
              </a:pPr>
              <a:t>‹#›</a:t>
            </a:fld>
            <a:endParaRPr lang="en-US"/>
          </a:p>
        </p:txBody>
      </p:sp>
    </p:spTree>
    <p:extLst>
      <p:ext uri="{BB962C8B-B14F-4D97-AF65-F5344CB8AC3E}">
        <p14:creationId xmlns:p14="http://schemas.microsoft.com/office/powerpoint/2010/main" val="2042239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ea typeface="+mn-ea"/>
                <a:cs typeface="+mn-cs"/>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ea typeface="+mn-ea"/>
                <a:cs typeface="+mn-cs"/>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cs typeface="Arial" charset="0"/>
              </a:defRPr>
            </a:lvl1pPr>
          </a:lstStyle>
          <a:p>
            <a:pPr>
              <a:defRPr/>
            </a:pPr>
            <a:fld id="{2AC4BE16-B020-6943-B2E8-7EC60A0A572F}"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www.sciencemag.org/news/2016/10/world-without-dna-and-black-holes-state-science-last-time-chicago-cubs-won-world-serie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7.jpeg"/></Relationships>
</file>

<file path=ppt/slides/_rels/slide27.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www.youtube.com/watch?v=Ikq9AcBcohA" TargetMode="External"/><Relationship Id="rId2" Type="http://schemas.openxmlformats.org/officeDocument/2006/relationships/hyperlink" Target="http://www.youtube.com/watch?v=5bLEDd-PSTQ"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46.jpeg"/></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catalog.takara-bio.co.jp/en/product/basic_info.asp?unitid=U100005356"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users.rcn.com/jkimball.ma.ultranet/BiologyPages/D/DNAsequencing.html" TargetMode="Externa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p:cNvSpPr>
          <p:nvPr>
            <p:ph type="title"/>
          </p:nvPr>
        </p:nvSpPr>
        <p:spPr>
          <a:xfrm>
            <a:off x="457200" y="228600"/>
            <a:ext cx="8229600" cy="684705"/>
          </a:xfrm>
        </p:spPr>
        <p:txBody>
          <a:bodyPr/>
          <a:lstStyle/>
          <a:p>
            <a:r>
              <a:rPr lang="en-US" altLang="en-US" sz="3200" dirty="0" smtClean="0">
                <a:ea typeface="ＭＳ Ｐゴシック" pitchFamily="34" charset="-128"/>
              </a:rPr>
              <a:t>Anyone know what this is?</a:t>
            </a:r>
            <a:endParaRPr lang="en-US" altLang="en-US" sz="3200" dirty="0" smtClean="0">
              <a:ea typeface="ＭＳ Ｐゴシック" pitchFamily="34" charset="-128"/>
            </a:endParaRPr>
          </a:p>
        </p:txBody>
      </p:sp>
      <p:sp>
        <p:nvSpPr>
          <p:cNvPr id="2" name="Content Placeholder 1"/>
          <p:cNvSpPr>
            <a:spLocks noGrp="1"/>
          </p:cNvSpPr>
          <p:nvPr>
            <p:ph idx="1"/>
          </p:nvPr>
        </p:nvSpPr>
        <p:spPr>
          <a:xfrm>
            <a:off x="457200" y="5224495"/>
            <a:ext cx="8229600" cy="901668"/>
          </a:xfrm>
        </p:spPr>
        <p:txBody>
          <a:bodyPr/>
          <a:lstStyle/>
          <a:p>
            <a:pPr marL="0" indent="0" algn="ctr">
              <a:buNone/>
            </a:pPr>
            <a:r>
              <a:rPr lang="en-US" dirty="0" smtClean="0"/>
              <a:t>The CUB domain!</a:t>
            </a:r>
            <a:endParaRPr lang="en-US" dirty="0"/>
          </a:p>
        </p:txBody>
      </p:sp>
      <p:pic>
        <p:nvPicPr>
          <p:cNvPr id="3" name="Picture 2"/>
          <p:cNvPicPr>
            <a:picLocks noChangeAspect="1"/>
          </p:cNvPicPr>
          <p:nvPr/>
        </p:nvPicPr>
        <p:blipFill>
          <a:blip r:embed="rId3"/>
          <a:stretch>
            <a:fillRect/>
          </a:stretch>
        </p:blipFill>
        <p:spPr>
          <a:xfrm>
            <a:off x="2868768" y="913305"/>
            <a:ext cx="3406463" cy="4311190"/>
          </a:xfrm>
          <a:prstGeom prst="rect">
            <a:avLst/>
          </a:prstGeom>
        </p:spPr>
      </p:pic>
    </p:spTree>
    <p:extLst>
      <p:ext uri="{BB962C8B-B14F-4D97-AF65-F5344CB8AC3E}">
        <p14:creationId xmlns:p14="http://schemas.microsoft.com/office/powerpoint/2010/main" val="36414300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7313"/>
            <a:ext cx="8229600" cy="1143000"/>
          </a:xfrm>
          <a:noFill/>
        </p:spPr>
        <p:txBody>
          <a:bodyPr rtlCol="0">
            <a:normAutofit/>
          </a:bodyPr>
          <a:lstStyle/>
          <a:p>
            <a:pPr fontAlgn="auto">
              <a:spcAft>
                <a:spcPts val="0"/>
              </a:spcAft>
              <a:defRPr/>
            </a:pPr>
            <a:r>
              <a:rPr lang="en-US" dirty="0" err="1" smtClean="0"/>
              <a:t>Omics</a:t>
            </a:r>
            <a:endParaRPr lang="en-US" dirty="0"/>
          </a:p>
        </p:txBody>
      </p:sp>
      <p:pic>
        <p:nvPicPr>
          <p:cNvPr id="35842" name="Picture 2" descr="http://schaechter.asmblog.org/.a/6a00d8341c5e1453ef0115709c8e27970b-300wi"/>
          <p:cNvPicPr>
            <a:picLocks noChangeAspect="1" noChangeArrowheads="1"/>
          </p:cNvPicPr>
          <p:nvPr/>
        </p:nvPicPr>
        <p:blipFill>
          <a:blip r:embed="rId2"/>
          <a:srcRect/>
          <a:stretch>
            <a:fillRect/>
          </a:stretch>
        </p:blipFill>
        <p:spPr bwMode="auto">
          <a:xfrm>
            <a:off x="990600" y="1277938"/>
            <a:ext cx="4648200" cy="5235575"/>
          </a:xfrm>
          <a:prstGeom prst="rect">
            <a:avLst/>
          </a:prstGeom>
          <a:noFill/>
          <a:ln w="9525">
            <a:noFill/>
            <a:miter lim="800000"/>
            <a:headEnd/>
            <a:tailEnd/>
          </a:ln>
        </p:spPr>
      </p:pic>
      <p:sp>
        <p:nvSpPr>
          <p:cNvPr id="35843" name="TextBox 4"/>
          <p:cNvSpPr txBox="1">
            <a:spLocks noChangeArrowheads="1"/>
          </p:cNvSpPr>
          <p:nvPr/>
        </p:nvSpPr>
        <p:spPr bwMode="auto">
          <a:xfrm>
            <a:off x="5653088" y="2362200"/>
            <a:ext cx="2800350" cy="584200"/>
          </a:xfrm>
          <a:prstGeom prst="rect">
            <a:avLst/>
          </a:prstGeom>
          <a:noFill/>
          <a:ln w="9525">
            <a:noFill/>
            <a:miter lim="800000"/>
            <a:headEnd/>
            <a:tailEnd/>
          </a:ln>
        </p:spPr>
        <p:txBody>
          <a:bodyPr wrap="none">
            <a:spAutoFit/>
          </a:bodyPr>
          <a:lstStyle/>
          <a:p>
            <a:r>
              <a:rPr lang="en-US" sz="3200">
                <a:solidFill>
                  <a:srgbClr val="00B050"/>
                </a:solidFill>
                <a:latin typeface="Calibri" pitchFamily="34" charset="0"/>
              </a:rPr>
              <a:t>Transcriptomics</a:t>
            </a:r>
          </a:p>
        </p:txBody>
      </p:sp>
      <p:sp>
        <p:nvSpPr>
          <p:cNvPr id="35844" name="TextBox 6"/>
          <p:cNvSpPr txBox="1">
            <a:spLocks noChangeArrowheads="1"/>
          </p:cNvSpPr>
          <p:nvPr/>
        </p:nvSpPr>
        <p:spPr bwMode="auto">
          <a:xfrm>
            <a:off x="5976938" y="3544888"/>
            <a:ext cx="2057400" cy="584200"/>
          </a:xfrm>
          <a:prstGeom prst="rect">
            <a:avLst/>
          </a:prstGeom>
          <a:noFill/>
          <a:ln w="9525">
            <a:noFill/>
            <a:miter lim="800000"/>
            <a:headEnd/>
            <a:tailEnd/>
          </a:ln>
        </p:spPr>
        <p:txBody>
          <a:bodyPr wrap="none">
            <a:spAutoFit/>
          </a:bodyPr>
          <a:lstStyle/>
          <a:p>
            <a:r>
              <a:rPr lang="en-US" sz="3200">
                <a:solidFill>
                  <a:srgbClr val="0070C0"/>
                </a:solidFill>
                <a:latin typeface="Calibri" pitchFamily="34" charset="0"/>
              </a:rPr>
              <a:t>Proteomics</a:t>
            </a:r>
          </a:p>
        </p:txBody>
      </p:sp>
      <p:sp>
        <p:nvSpPr>
          <p:cNvPr id="35845" name="TextBox 7"/>
          <p:cNvSpPr txBox="1">
            <a:spLocks noChangeArrowheads="1"/>
          </p:cNvSpPr>
          <p:nvPr/>
        </p:nvSpPr>
        <p:spPr bwMode="auto">
          <a:xfrm>
            <a:off x="5791200" y="4700588"/>
            <a:ext cx="3163888" cy="585787"/>
          </a:xfrm>
          <a:prstGeom prst="rect">
            <a:avLst/>
          </a:prstGeom>
          <a:noFill/>
          <a:ln w="9525">
            <a:noFill/>
            <a:miter lim="800000"/>
            <a:headEnd/>
            <a:tailEnd/>
          </a:ln>
        </p:spPr>
        <p:txBody>
          <a:bodyPr>
            <a:spAutoFit/>
          </a:bodyPr>
          <a:lstStyle/>
          <a:p>
            <a:r>
              <a:rPr lang="en-US" sz="3200">
                <a:solidFill>
                  <a:srgbClr val="FFC000"/>
                </a:solidFill>
                <a:latin typeface="Calibri" pitchFamily="34" charset="0"/>
              </a:rPr>
              <a:t>Metabolomics</a:t>
            </a:r>
          </a:p>
        </p:txBody>
      </p:sp>
    </p:spTree>
    <p:extLst>
      <p:ext uri="{BB962C8B-B14F-4D97-AF65-F5344CB8AC3E}">
        <p14:creationId xmlns:p14="http://schemas.microsoft.com/office/powerpoint/2010/main" val="39180114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457200" y="152400"/>
            <a:ext cx="8229600" cy="1143000"/>
          </a:xfrm>
          <a:solidFill>
            <a:srgbClr val="00B050"/>
          </a:solidFill>
        </p:spPr>
        <p:txBody>
          <a:bodyPr/>
          <a:lstStyle/>
          <a:p>
            <a:r>
              <a:rPr lang="en-US" smtClean="0"/>
              <a:t>Transcriptomics</a:t>
            </a:r>
          </a:p>
        </p:txBody>
      </p:sp>
      <p:sp>
        <p:nvSpPr>
          <p:cNvPr id="4" name="Text Box 5"/>
          <p:cNvSpPr txBox="1">
            <a:spLocks noChangeArrowheads="1"/>
          </p:cNvSpPr>
          <p:nvPr/>
        </p:nvSpPr>
        <p:spPr bwMode="auto">
          <a:xfrm>
            <a:off x="282575" y="1676400"/>
            <a:ext cx="8229600" cy="519113"/>
          </a:xfrm>
          <a:prstGeom prst="rect">
            <a:avLst/>
          </a:prstGeom>
          <a:noFill/>
          <a:ln w="9525">
            <a:noFill/>
            <a:miter lim="800000"/>
            <a:headEnd/>
            <a:tailEnd/>
          </a:ln>
        </p:spPr>
        <p:txBody>
          <a:bodyPr>
            <a:spAutoFit/>
          </a:bodyPr>
          <a:lstStyle/>
          <a:p>
            <a:pPr latinLnBrk="1">
              <a:spcBef>
                <a:spcPct val="50000"/>
              </a:spcBef>
            </a:pPr>
            <a:r>
              <a:rPr kumimoji="1" lang="en-US" sz="2800" b="1">
                <a:solidFill>
                  <a:srgbClr val="00B050"/>
                </a:solidFill>
                <a:latin typeface="Lucida Grande"/>
                <a:ea typeface="굴림"/>
                <a:cs typeface="굴림"/>
              </a:rPr>
              <a:t>DNA microarray</a:t>
            </a:r>
          </a:p>
        </p:txBody>
      </p:sp>
      <p:sp>
        <p:nvSpPr>
          <p:cNvPr id="5" name="Text Box 6"/>
          <p:cNvSpPr txBox="1">
            <a:spLocks noChangeArrowheads="1"/>
          </p:cNvSpPr>
          <p:nvPr/>
        </p:nvSpPr>
        <p:spPr bwMode="auto">
          <a:xfrm>
            <a:off x="109538" y="2470150"/>
            <a:ext cx="8882062" cy="641350"/>
          </a:xfrm>
          <a:prstGeom prst="rect">
            <a:avLst/>
          </a:prstGeom>
          <a:noFill/>
          <a:ln w="9525">
            <a:noFill/>
            <a:miter lim="800000"/>
            <a:headEnd/>
            <a:tailEnd/>
          </a:ln>
        </p:spPr>
        <p:txBody>
          <a:bodyPr>
            <a:spAutoFit/>
          </a:bodyPr>
          <a:lstStyle/>
          <a:p>
            <a:pPr latinLnBrk="1">
              <a:spcBef>
                <a:spcPct val="50000"/>
              </a:spcBef>
            </a:pPr>
            <a:r>
              <a:rPr kumimoji="1" lang="en-US" b="1">
                <a:latin typeface="Lucida Grande"/>
                <a:ea typeface="굴림"/>
                <a:cs typeface="굴림"/>
              </a:rPr>
              <a:t>Can be used to monitor gene expression of thousands of genes expressed in a particular cell in a single experiment. </a:t>
            </a:r>
          </a:p>
        </p:txBody>
      </p:sp>
      <p:sp>
        <p:nvSpPr>
          <p:cNvPr id="6" name="Text Box 7"/>
          <p:cNvSpPr txBox="1">
            <a:spLocks noChangeArrowheads="1"/>
          </p:cNvSpPr>
          <p:nvPr/>
        </p:nvSpPr>
        <p:spPr bwMode="auto">
          <a:xfrm>
            <a:off x="-22225" y="3581400"/>
            <a:ext cx="9144000" cy="1465263"/>
          </a:xfrm>
          <a:prstGeom prst="rect">
            <a:avLst/>
          </a:prstGeom>
          <a:noFill/>
          <a:ln w="9525">
            <a:noFill/>
            <a:miter lim="800000"/>
            <a:headEnd/>
            <a:tailEnd/>
          </a:ln>
        </p:spPr>
        <p:txBody>
          <a:bodyPr>
            <a:spAutoFit/>
          </a:bodyPr>
          <a:lstStyle/>
          <a:p>
            <a:pPr algn="just" latinLnBrk="1">
              <a:spcBef>
                <a:spcPct val="50000"/>
              </a:spcBef>
            </a:pPr>
            <a:r>
              <a:rPr kumimoji="1" lang="en-US" b="1">
                <a:latin typeface="Lucida Grande"/>
                <a:ea typeface="굴림"/>
                <a:cs typeface="굴림"/>
              </a:rPr>
              <a:t>Working Principle:</a:t>
            </a:r>
            <a:r>
              <a:rPr kumimoji="1" lang="en-US">
                <a:latin typeface="Lucida Grande"/>
                <a:ea typeface="굴림"/>
                <a:cs typeface="굴림"/>
              </a:rPr>
              <a:t> </a:t>
            </a:r>
            <a:r>
              <a:rPr kumimoji="1" lang="en-US">
                <a:solidFill>
                  <a:schemeClr val="accent2"/>
                </a:solidFill>
                <a:latin typeface="Lucida Grande"/>
                <a:ea typeface="굴림"/>
                <a:cs typeface="굴림"/>
              </a:rPr>
              <a:t>mRNA is complementary to the gene</a:t>
            </a:r>
            <a:r>
              <a:rPr kumimoji="1" lang="en-US">
                <a:latin typeface="Lucida Grande"/>
                <a:ea typeface="굴림"/>
                <a:cs typeface="굴림"/>
              </a:rPr>
              <a:t> it was transcribed        from, and this exact complementarity </a:t>
            </a:r>
            <a:r>
              <a:rPr kumimoji="1" lang="en-US">
                <a:solidFill>
                  <a:schemeClr val="accent2"/>
                </a:solidFill>
                <a:latin typeface="Lucida Grande"/>
                <a:ea typeface="굴림"/>
                <a:cs typeface="굴림"/>
              </a:rPr>
              <a:t>provides a means of chemically matching</a:t>
            </a:r>
            <a:r>
              <a:rPr kumimoji="1" lang="en-US">
                <a:latin typeface="Lucida Grande"/>
                <a:ea typeface="굴림"/>
                <a:cs typeface="굴림"/>
              </a:rPr>
              <a:t>  mRNA  (present in sample) to its gene (attached to a gene chip), also called as  </a:t>
            </a:r>
            <a:r>
              <a:rPr kumimoji="1" lang="en-US">
                <a:solidFill>
                  <a:schemeClr val="accent2"/>
                </a:solidFill>
                <a:latin typeface="Lucida Grande"/>
                <a:ea typeface="굴림"/>
                <a:cs typeface="굴림"/>
              </a:rPr>
              <a:t>hybridization</a:t>
            </a:r>
            <a:r>
              <a:rPr kumimoji="1" lang="en-US">
                <a:latin typeface="Lucida Grande"/>
                <a:ea typeface="굴림"/>
                <a:cs typeface="굴림"/>
              </a:rPr>
              <a:t>. With appropriate dye labeling, this could be used to identify and  quantify amount of  mRNA  present in the sample.</a:t>
            </a:r>
          </a:p>
        </p:txBody>
      </p:sp>
      <p:sp>
        <p:nvSpPr>
          <p:cNvPr id="36869" name="TextBox 6"/>
          <p:cNvSpPr txBox="1">
            <a:spLocks noChangeArrowheads="1"/>
          </p:cNvSpPr>
          <p:nvPr/>
        </p:nvSpPr>
        <p:spPr bwMode="auto">
          <a:xfrm>
            <a:off x="152400" y="5715000"/>
            <a:ext cx="8991600" cy="923925"/>
          </a:xfrm>
          <a:prstGeom prst="rect">
            <a:avLst/>
          </a:prstGeom>
          <a:noFill/>
          <a:ln w="9525">
            <a:noFill/>
            <a:miter lim="800000"/>
            <a:headEnd/>
            <a:tailEnd/>
          </a:ln>
        </p:spPr>
        <p:txBody>
          <a:bodyPr>
            <a:spAutoFit/>
          </a:bodyPr>
          <a:lstStyle/>
          <a:p>
            <a:pPr algn="just"/>
            <a:r>
              <a:rPr lang="en-US">
                <a:latin typeface="Calibri" pitchFamily="34" charset="0"/>
              </a:rPr>
              <a:t>*mRNA is  first converted to cDNA which is more stable than mRNA. Complementary DNA (cDNA) is synthesized from mRNA  with the help of an enzyme reverse transcriptase and DNA polymerase.  </a:t>
            </a:r>
          </a:p>
        </p:txBody>
      </p:sp>
    </p:spTree>
    <p:extLst>
      <p:ext uri="{BB962C8B-B14F-4D97-AF65-F5344CB8AC3E}">
        <p14:creationId xmlns:p14="http://schemas.microsoft.com/office/powerpoint/2010/main" val="1778709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28600" y="1524000"/>
            <a:ext cx="5010150" cy="5105400"/>
            <a:chOff x="1304" y="912"/>
            <a:chExt cx="3156" cy="3216"/>
          </a:xfrm>
        </p:grpSpPr>
        <p:pic>
          <p:nvPicPr>
            <p:cNvPr id="39946" name="Picture 3"/>
            <p:cNvPicPr>
              <a:picLocks noChangeAspect="1" noChangeArrowheads="1"/>
            </p:cNvPicPr>
            <p:nvPr/>
          </p:nvPicPr>
          <p:blipFill>
            <a:blip r:embed="rId3"/>
            <a:srcRect/>
            <a:stretch>
              <a:fillRect/>
            </a:stretch>
          </p:blipFill>
          <p:spPr bwMode="auto">
            <a:xfrm>
              <a:off x="1304" y="960"/>
              <a:ext cx="3156" cy="3168"/>
            </a:xfrm>
            <a:prstGeom prst="rect">
              <a:avLst/>
            </a:prstGeom>
            <a:noFill/>
            <a:ln w="9525">
              <a:noFill/>
              <a:miter lim="800000"/>
              <a:headEnd/>
              <a:tailEnd/>
            </a:ln>
          </p:spPr>
        </p:pic>
        <p:sp>
          <p:nvSpPr>
            <p:cNvPr id="39947" name="Rectangle 4"/>
            <p:cNvSpPr>
              <a:spLocks noChangeArrowheads="1"/>
            </p:cNvSpPr>
            <p:nvPr/>
          </p:nvSpPr>
          <p:spPr bwMode="auto">
            <a:xfrm>
              <a:off x="1872" y="912"/>
              <a:ext cx="2380" cy="240"/>
            </a:xfrm>
            <a:prstGeom prst="rect">
              <a:avLst/>
            </a:prstGeom>
            <a:solidFill>
              <a:schemeClr val="bg1"/>
            </a:solidFill>
            <a:ln w="9525">
              <a:noFill/>
              <a:miter lim="800000"/>
              <a:headEnd/>
              <a:tailEnd/>
            </a:ln>
          </p:spPr>
          <p:txBody>
            <a:bodyPr wrap="none" anchor="ctr"/>
            <a:lstStyle/>
            <a:p>
              <a:endParaRPr lang="en-US">
                <a:latin typeface="Calibri" pitchFamily="34" charset="0"/>
              </a:endParaRPr>
            </a:p>
          </p:txBody>
        </p:sp>
        <p:sp>
          <p:nvSpPr>
            <p:cNvPr id="39948" name="Rectangle 5"/>
            <p:cNvSpPr>
              <a:spLocks noChangeArrowheads="1"/>
            </p:cNvSpPr>
            <p:nvPr/>
          </p:nvSpPr>
          <p:spPr bwMode="auto">
            <a:xfrm>
              <a:off x="3072" y="1008"/>
              <a:ext cx="1238" cy="1055"/>
            </a:xfrm>
            <a:prstGeom prst="rect">
              <a:avLst/>
            </a:prstGeom>
            <a:solidFill>
              <a:schemeClr val="bg1"/>
            </a:solidFill>
            <a:ln w="9525">
              <a:noFill/>
              <a:miter lim="800000"/>
              <a:headEnd/>
              <a:tailEnd/>
            </a:ln>
          </p:spPr>
          <p:txBody>
            <a:bodyPr wrap="none" anchor="ctr"/>
            <a:lstStyle/>
            <a:p>
              <a:endParaRPr lang="en-US">
                <a:latin typeface="Calibri" pitchFamily="34" charset="0"/>
              </a:endParaRPr>
            </a:p>
          </p:txBody>
        </p:sp>
      </p:grpSp>
      <p:sp>
        <p:nvSpPr>
          <p:cNvPr id="39938" name="Text Box 6"/>
          <p:cNvSpPr txBox="1">
            <a:spLocks noChangeArrowheads="1"/>
          </p:cNvSpPr>
          <p:nvPr/>
        </p:nvSpPr>
        <p:spPr bwMode="auto">
          <a:xfrm>
            <a:off x="338138" y="166688"/>
            <a:ext cx="8077200" cy="519112"/>
          </a:xfrm>
          <a:prstGeom prst="rect">
            <a:avLst/>
          </a:prstGeom>
          <a:solidFill>
            <a:srgbClr val="00B050"/>
          </a:solidFill>
          <a:ln w="9525">
            <a:noFill/>
            <a:miter lim="800000"/>
            <a:headEnd/>
            <a:tailEnd/>
          </a:ln>
        </p:spPr>
        <p:txBody>
          <a:bodyPr>
            <a:spAutoFit/>
          </a:bodyPr>
          <a:lstStyle/>
          <a:p>
            <a:pPr algn="ctr" latinLnBrk="1">
              <a:spcBef>
                <a:spcPct val="50000"/>
              </a:spcBef>
            </a:pPr>
            <a:r>
              <a:rPr kumimoji="1" lang="en-US" sz="2800" b="1">
                <a:latin typeface="Lucida Grande"/>
                <a:ea typeface="굴림"/>
                <a:cs typeface="굴림"/>
              </a:rPr>
              <a:t>Construction of a gene-chip</a:t>
            </a:r>
          </a:p>
        </p:txBody>
      </p:sp>
      <p:sp>
        <p:nvSpPr>
          <p:cNvPr id="39939" name="Text Box 7"/>
          <p:cNvSpPr txBox="1">
            <a:spLocks noChangeArrowheads="1"/>
          </p:cNvSpPr>
          <p:nvPr/>
        </p:nvSpPr>
        <p:spPr bwMode="auto">
          <a:xfrm>
            <a:off x="228600" y="762000"/>
            <a:ext cx="8686800" cy="915988"/>
          </a:xfrm>
          <a:prstGeom prst="rect">
            <a:avLst/>
          </a:prstGeom>
          <a:noFill/>
          <a:ln w="9525">
            <a:noFill/>
            <a:miter lim="800000"/>
            <a:headEnd/>
            <a:tailEnd/>
          </a:ln>
        </p:spPr>
        <p:txBody>
          <a:bodyPr>
            <a:spAutoFit/>
          </a:bodyPr>
          <a:lstStyle/>
          <a:p>
            <a:pPr latinLnBrk="1">
              <a:spcBef>
                <a:spcPct val="50000"/>
              </a:spcBef>
            </a:pPr>
            <a:r>
              <a:rPr kumimoji="1" lang="en-US" b="1">
                <a:latin typeface="Lucida Grande"/>
                <a:ea typeface="굴림"/>
                <a:cs typeface="굴림"/>
              </a:rPr>
              <a:t>A collection of microscopic DNA spots, commonly representing </a:t>
            </a:r>
            <a:r>
              <a:rPr kumimoji="1" lang="en-US" b="1">
                <a:solidFill>
                  <a:srgbClr val="FF0000"/>
                </a:solidFill>
                <a:latin typeface="Lucida Grande"/>
                <a:ea typeface="굴림"/>
                <a:cs typeface="굴림"/>
              </a:rPr>
              <a:t>single genes</a:t>
            </a:r>
            <a:r>
              <a:rPr kumimoji="1" lang="en-US" b="1">
                <a:latin typeface="Lucida Grande"/>
                <a:ea typeface="굴림"/>
                <a:cs typeface="굴림"/>
              </a:rPr>
              <a:t>, are arrayed on a solid surface by </a:t>
            </a:r>
            <a:r>
              <a:rPr kumimoji="1" lang="en-US" b="1">
                <a:solidFill>
                  <a:srgbClr val="FF0000"/>
                </a:solidFill>
                <a:latin typeface="Lucida Grande"/>
                <a:ea typeface="굴림"/>
                <a:cs typeface="굴림"/>
              </a:rPr>
              <a:t>covalent attachment</a:t>
            </a:r>
            <a:r>
              <a:rPr kumimoji="1" lang="en-US" b="1">
                <a:latin typeface="Lucida Grande"/>
                <a:ea typeface="굴림"/>
                <a:cs typeface="굴림"/>
              </a:rPr>
              <a:t> to a </a:t>
            </a:r>
            <a:r>
              <a:rPr kumimoji="1" lang="en-US" b="1">
                <a:solidFill>
                  <a:srgbClr val="FF0000"/>
                </a:solidFill>
                <a:latin typeface="Lucida Grande"/>
                <a:ea typeface="굴림"/>
                <a:cs typeface="굴림"/>
              </a:rPr>
              <a:t>chemical matrix.</a:t>
            </a:r>
          </a:p>
        </p:txBody>
      </p:sp>
      <p:pic>
        <p:nvPicPr>
          <p:cNvPr id="279560" name="Picture 8"/>
          <p:cNvPicPr>
            <a:picLocks noChangeAspect="1" noChangeArrowheads="1"/>
          </p:cNvPicPr>
          <p:nvPr/>
        </p:nvPicPr>
        <p:blipFill>
          <a:blip r:embed="rId4"/>
          <a:srcRect/>
          <a:stretch>
            <a:fillRect/>
          </a:stretch>
        </p:blipFill>
        <p:spPr bwMode="auto">
          <a:xfrm>
            <a:off x="5943600" y="5334000"/>
            <a:ext cx="1600200" cy="1235075"/>
          </a:xfrm>
          <a:prstGeom prst="rect">
            <a:avLst/>
          </a:prstGeom>
          <a:noFill/>
          <a:ln w="9525">
            <a:noFill/>
            <a:miter lim="800000"/>
            <a:headEnd/>
            <a:tailEnd/>
          </a:ln>
        </p:spPr>
      </p:pic>
      <p:grpSp>
        <p:nvGrpSpPr>
          <p:cNvPr id="4" name="Group 3"/>
          <p:cNvGrpSpPr>
            <a:grpSpLocks/>
          </p:cNvGrpSpPr>
          <p:nvPr/>
        </p:nvGrpSpPr>
        <p:grpSpPr bwMode="auto">
          <a:xfrm>
            <a:off x="2667000" y="1905000"/>
            <a:ext cx="6129338" cy="3341688"/>
            <a:chOff x="2667000" y="1905000"/>
            <a:chExt cx="6129338" cy="3341688"/>
          </a:xfrm>
        </p:grpSpPr>
        <p:cxnSp>
          <p:nvCxnSpPr>
            <p:cNvPr id="39942" name="AutoShape 10"/>
            <p:cNvCxnSpPr>
              <a:cxnSpLocks noChangeShapeType="1"/>
            </p:cNvCxnSpPr>
            <p:nvPr/>
          </p:nvCxnSpPr>
          <p:spPr bwMode="auto">
            <a:xfrm>
              <a:off x="2667000" y="2438400"/>
              <a:ext cx="1709738" cy="1622425"/>
            </a:xfrm>
            <a:prstGeom prst="straightConnector1">
              <a:avLst/>
            </a:prstGeom>
            <a:noFill/>
            <a:ln w="9525">
              <a:solidFill>
                <a:schemeClr val="tx1"/>
              </a:solidFill>
              <a:round/>
              <a:headEnd/>
              <a:tailEnd type="triangle" w="med" len="med"/>
            </a:ln>
          </p:spPr>
        </p:cxnSp>
        <p:grpSp>
          <p:nvGrpSpPr>
            <p:cNvPr id="39943" name="Group 2"/>
            <p:cNvGrpSpPr>
              <a:grpSpLocks/>
            </p:cNvGrpSpPr>
            <p:nvPr/>
          </p:nvGrpSpPr>
          <p:grpSpPr bwMode="auto">
            <a:xfrm>
              <a:off x="4572000" y="1905000"/>
              <a:ext cx="4224338" cy="3341688"/>
              <a:chOff x="4191000" y="1905000"/>
              <a:chExt cx="4224338" cy="3341688"/>
            </a:xfrm>
          </p:grpSpPr>
          <p:pic>
            <p:nvPicPr>
              <p:cNvPr id="39944" name="Picture 9"/>
              <p:cNvPicPr>
                <a:picLocks noChangeAspect="1" noChangeArrowheads="1"/>
              </p:cNvPicPr>
              <p:nvPr/>
            </p:nvPicPr>
            <p:blipFill>
              <a:blip r:embed="rId5"/>
              <a:srcRect/>
              <a:stretch>
                <a:fillRect/>
              </a:stretch>
            </p:blipFill>
            <p:spPr bwMode="auto">
              <a:xfrm>
                <a:off x="4191000" y="1905000"/>
                <a:ext cx="3886200" cy="3113088"/>
              </a:xfrm>
              <a:prstGeom prst="rect">
                <a:avLst/>
              </a:prstGeom>
              <a:noFill/>
              <a:ln w="9525">
                <a:noFill/>
                <a:miter lim="800000"/>
                <a:headEnd/>
                <a:tailEnd/>
              </a:ln>
            </p:spPr>
          </p:pic>
          <p:sp>
            <p:nvSpPr>
              <p:cNvPr id="39945" name="Rectangle 11"/>
              <p:cNvSpPr>
                <a:spLocks noChangeArrowheads="1"/>
              </p:cNvSpPr>
              <p:nvPr/>
            </p:nvSpPr>
            <p:spPr bwMode="auto">
              <a:xfrm>
                <a:off x="5187950" y="5018088"/>
                <a:ext cx="3227388" cy="228600"/>
              </a:xfrm>
              <a:prstGeom prst="rect">
                <a:avLst/>
              </a:prstGeom>
              <a:noFill/>
              <a:ln w="9525">
                <a:noFill/>
                <a:miter lim="800000"/>
                <a:headEnd/>
                <a:tailEnd/>
              </a:ln>
            </p:spPr>
            <p:txBody>
              <a:bodyPr wrap="none">
                <a:spAutoFit/>
              </a:bodyPr>
              <a:lstStyle/>
              <a:p>
                <a:pPr latinLnBrk="1"/>
                <a:r>
                  <a:rPr kumimoji="1" lang="en-US" sz="900">
                    <a:latin typeface="굴림"/>
                    <a:ea typeface="굴림"/>
                    <a:cs typeface="굴림"/>
                  </a:rPr>
                  <a:t>http://keck.med.yale.edu/affymetrix/genechip%20tile.jpg</a:t>
                </a:r>
              </a:p>
            </p:txBody>
          </p:sp>
        </p:grpSp>
      </p:grpSp>
    </p:spTree>
    <p:extLst>
      <p:ext uri="{BB962C8B-B14F-4D97-AF65-F5344CB8AC3E}">
        <p14:creationId xmlns:p14="http://schemas.microsoft.com/office/powerpoint/2010/main" val="760435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95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ext Box 5"/>
          <p:cNvSpPr txBox="1">
            <a:spLocks noChangeArrowheads="1"/>
          </p:cNvSpPr>
          <p:nvPr/>
        </p:nvSpPr>
        <p:spPr bwMode="auto">
          <a:xfrm>
            <a:off x="4670425" y="296863"/>
            <a:ext cx="4016375" cy="366712"/>
          </a:xfrm>
          <a:prstGeom prst="rect">
            <a:avLst/>
          </a:prstGeom>
          <a:noFill/>
          <a:ln w="9525">
            <a:noFill/>
            <a:miter lim="800000"/>
            <a:headEnd/>
            <a:tailEnd/>
          </a:ln>
        </p:spPr>
        <p:txBody>
          <a:bodyPr>
            <a:spAutoFit/>
          </a:bodyPr>
          <a:lstStyle/>
          <a:p>
            <a:pPr latinLnBrk="1">
              <a:spcBef>
                <a:spcPct val="50000"/>
              </a:spcBef>
            </a:pPr>
            <a:endParaRPr kumimoji="1" lang="en-US">
              <a:latin typeface="Lucida Grande"/>
              <a:ea typeface="굴림"/>
              <a:cs typeface="굴림"/>
            </a:endParaRPr>
          </a:p>
        </p:txBody>
      </p:sp>
      <p:sp>
        <p:nvSpPr>
          <p:cNvPr id="41986" name="Text Box 7"/>
          <p:cNvSpPr txBox="1">
            <a:spLocks noChangeArrowheads="1"/>
          </p:cNvSpPr>
          <p:nvPr/>
        </p:nvSpPr>
        <p:spPr bwMode="auto">
          <a:xfrm>
            <a:off x="319088" y="301625"/>
            <a:ext cx="8229600" cy="519113"/>
          </a:xfrm>
          <a:prstGeom prst="rect">
            <a:avLst/>
          </a:prstGeom>
          <a:solidFill>
            <a:srgbClr val="00B050"/>
          </a:solidFill>
          <a:ln w="9525">
            <a:solidFill>
              <a:srgbClr val="000000"/>
            </a:solidFill>
            <a:miter lim="800000"/>
            <a:headEnd/>
            <a:tailEnd/>
          </a:ln>
        </p:spPr>
        <p:txBody>
          <a:bodyPr>
            <a:spAutoFit/>
          </a:bodyPr>
          <a:lstStyle/>
          <a:p>
            <a:pPr algn="ctr" latinLnBrk="1">
              <a:spcBef>
                <a:spcPct val="50000"/>
              </a:spcBef>
            </a:pPr>
            <a:r>
              <a:rPr kumimoji="1" lang="en-US" sz="2800" b="1">
                <a:latin typeface="Lucida Grande"/>
                <a:ea typeface="굴림"/>
                <a:cs typeface="굴림"/>
              </a:rPr>
              <a:t>DNA Microarray experiment</a:t>
            </a:r>
          </a:p>
        </p:txBody>
      </p:sp>
      <p:grpSp>
        <p:nvGrpSpPr>
          <p:cNvPr id="41987" name="Group 3"/>
          <p:cNvGrpSpPr>
            <a:grpSpLocks/>
          </p:cNvGrpSpPr>
          <p:nvPr/>
        </p:nvGrpSpPr>
        <p:grpSpPr bwMode="auto">
          <a:xfrm>
            <a:off x="2295525" y="1189038"/>
            <a:ext cx="4433888" cy="5581650"/>
            <a:chOff x="228600" y="1167047"/>
            <a:chExt cx="4434568" cy="5580622"/>
          </a:xfrm>
        </p:grpSpPr>
        <p:grpSp>
          <p:nvGrpSpPr>
            <p:cNvPr id="41988" name="Group 2"/>
            <p:cNvGrpSpPr>
              <a:grpSpLocks/>
            </p:cNvGrpSpPr>
            <p:nvPr/>
          </p:nvGrpSpPr>
          <p:grpSpPr bwMode="auto">
            <a:xfrm>
              <a:off x="228600" y="2563019"/>
              <a:ext cx="4434568" cy="4184650"/>
              <a:chOff x="228600" y="2563019"/>
              <a:chExt cx="4434568" cy="4184650"/>
            </a:xfrm>
          </p:grpSpPr>
          <p:pic>
            <p:nvPicPr>
              <p:cNvPr id="41991" name="Picture 2"/>
              <p:cNvPicPr>
                <a:picLocks noChangeAspect="1" noChangeArrowheads="1"/>
              </p:cNvPicPr>
              <p:nvPr/>
            </p:nvPicPr>
            <p:blipFill>
              <a:blip r:embed="rId3"/>
              <a:srcRect/>
              <a:stretch>
                <a:fillRect/>
              </a:stretch>
            </p:blipFill>
            <p:spPr bwMode="auto">
              <a:xfrm>
                <a:off x="319768" y="2563019"/>
                <a:ext cx="4343400" cy="4184650"/>
              </a:xfrm>
              <a:prstGeom prst="rect">
                <a:avLst/>
              </a:prstGeom>
              <a:noFill/>
              <a:ln w="9525">
                <a:noFill/>
                <a:miter lim="800000"/>
                <a:headEnd/>
                <a:tailEnd/>
              </a:ln>
            </p:spPr>
          </p:pic>
          <p:sp>
            <p:nvSpPr>
              <p:cNvPr id="2" name="Rectangle 1"/>
              <p:cNvSpPr/>
              <p:nvPr/>
            </p:nvSpPr>
            <p:spPr>
              <a:xfrm>
                <a:off x="228600" y="2563790"/>
                <a:ext cx="2030724" cy="885662"/>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schemeClr val="tx1"/>
                    </a:solidFill>
                  </a:rPr>
                  <a:t>Un-infected samples</a:t>
                </a:r>
              </a:p>
            </p:txBody>
          </p:sp>
          <p:sp>
            <p:nvSpPr>
              <p:cNvPr id="10" name="Rectangle 9"/>
              <p:cNvSpPr/>
              <p:nvPr/>
            </p:nvSpPr>
            <p:spPr>
              <a:xfrm>
                <a:off x="2386344" y="2568551"/>
                <a:ext cx="2259358" cy="880901"/>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schemeClr val="tx1"/>
                    </a:solidFill>
                  </a:rPr>
                  <a:t>Virus infected sample</a:t>
                </a:r>
              </a:p>
            </p:txBody>
          </p:sp>
        </p:grpSp>
        <p:pic>
          <p:nvPicPr>
            <p:cNvPr id="41989" name="Picture 2" descr="http://www.skjerpogsonersvei.com/Smily.jpg"/>
            <p:cNvPicPr>
              <a:picLocks noChangeAspect="1" noChangeArrowheads="1"/>
            </p:cNvPicPr>
            <p:nvPr/>
          </p:nvPicPr>
          <p:blipFill>
            <a:blip r:embed="rId4"/>
            <a:srcRect/>
            <a:stretch>
              <a:fillRect/>
            </a:stretch>
          </p:blipFill>
          <p:spPr bwMode="auto">
            <a:xfrm>
              <a:off x="485022" y="1189495"/>
              <a:ext cx="1737478" cy="1303109"/>
            </a:xfrm>
            <a:prstGeom prst="rect">
              <a:avLst/>
            </a:prstGeom>
            <a:noFill/>
            <a:ln w="9525">
              <a:noFill/>
              <a:miter lim="800000"/>
              <a:headEnd/>
              <a:tailEnd/>
            </a:ln>
          </p:spPr>
        </p:pic>
        <p:pic>
          <p:nvPicPr>
            <p:cNvPr id="41990" name="Picture 4" descr="http://www.clker.com/cliparts/d/b/9/e/1194986459994010940smiley102.svg.hi.png"/>
            <p:cNvPicPr>
              <a:picLocks noChangeAspect="1" noChangeArrowheads="1"/>
            </p:cNvPicPr>
            <p:nvPr/>
          </p:nvPicPr>
          <p:blipFill>
            <a:blip r:embed="rId5"/>
            <a:srcRect/>
            <a:stretch>
              <a:fillRect/>
            </a:stretch>
          </p:blipFill>
          <p:spPr bwMode="auto">
            <a:xfrm>
              <a:off x="2769052" y="1167047"/>
              <a:ext cx="1303109" cy="1303109"/>
            </a:xfrm>
            <a:prstGeom prst="rect">
              <a:avLst/>
            </a:prstGeom>
            <a:noFill/>
            <a:ln w="9525">
              <a:noFill/>
              <a:miter lim="800000"/>
              <a:headEnd/>
              <a:tailEnd/>
            </a:ln>
          </p:spPr>
        </p:pic>
      </p:grpSp>
    </p:spTree>
    <p:extLst>
      <p:ext uri="{BB962C8B-B14F-4D97-AF65-F5344CB8AC3E}">
        <p14:creationId xmlns:p14="http://schemas.microsoft.com/office/powerpoint/2010/main" val="39105689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Picture 2"/>
          <p:cNvPicPr>
            <a:picLocks noChangeAspect="1" noChangeArrowheads="1"/>
          </p:cNvPicPr>
          <p:nvPr/>
        </p:nvPicPr>
        <p:blipFill>
          <a:blip r:embed="rId3"/>
          <a:srcRect/>
          <a:stretch>
            <a:fillRect/>
          </a:stretch>
        </p:blipFill>
        <p:spPr bwMode="auto">
          <a:xfrm>
            <a:off x="228600" y="152400"/>
            <a:ext cx="4865688" cy="4957763"/>
          </a:xfrm>
          <a:prstGeom prst="rect">
            <a:avLst/>
          </a:prstGeom>
          <a:noFill/>
          <a:ln w="9525">
            <a:noFill/>
            <a:miter lim="800000"/>
            <a:headEnd/>
            <a:tailEnd/>
          </a:ln>
        </p:spPr>
      </p:pic>
      <p:pic>
        <p:nvPicPr>
          <p:cNvPr id="44034" name="Picture 3"/>
          <p:cNvPicPr>
            <a:picLocks noChangeAspect="1" noChangeArrowheads="1"/>
          </p:cNvPicPr>
          <p:nvPr/>
        </p:nvPicPr>
        <p:blipFill>
          <a:blip r:embed="rId4"/>
          <a:srcRect/>
          <a:stretch>
            <a:fillRect/>
          </a:stretch>
        </p:blipFill>
        <p:spPr bwMode="auto">
          <a:xfrm>
            <a:off x="5867400" y="3200400"/>
            <a:ext cx="2971800" cy="2944813"/>
          </a:xfrm>
          <a:prstGeom prst="rect">
            <a:avLst/>
          </a:prstGeom>
          <a:noFill/>
          <a:ln w="9525">
            <a:noFill/>
            <a:miter lim="800000"/>
            <a:headEnd/>
            <a:tailEnd/>
          </a:ln>
        </p:spPr>
      </p:pic>
      <p:cxnSp>
        <p:nvCxnSpPr>
          <p:cNvPr id="44035" name="AutoShape 4"/>
          <p:cNvCxnSpPr>
            <a:cxnSpLocks noChangeShapeType="1"/>
          </p:cNvCxnSpPr>
          <p:nvPr/>
        </p:nvCxnSpPr>
        <p:spPr bwMode="auto">
          <a:xfrm>
            <a:off x="4724400" y="4572000"/>
            <a:ext cx="990600" cy="0"/>
          </a:xfrm>
          <a:prstGeom prst="straightConnector1">
            <a:avLst/>
          </a:prstGeom>
          <a:noFill/>
          <a:ln w="9525">
            <a:solidFill>
              <a:schemeClr val="tx1"/>
            </a:solidFill>
            <a:round/>
            <a:headEnd/>
            <a:tailEnd type="triangle" w="med" len="med"/>
          </a:ln>
        </p:spPr>
      </p:cxnSp>
      <p:sp>
        <p:nvSpPr>
          <p:cNvPr id="283653" name="Text Box 5"/>
          <p:cNvSpPr txBox="1">
            <a:spLocks noChangeArrowheads="1"/>
          </p:cNvSpPr>
          <p:nvPr/>
        </p:nvSpPr>
        <p:spPr bwMode="auto">
          <a:xfrm>
            <a:off x="5105400" y="304800"/>
            <a:ext cx="4038600" cy="1328738"/>
          </a:xfrm>
          <a:prstGeom prst="rect">
            <a:avLst/>
          </a:prstGeom>
          <a:noFill/>
          <a:ln w="9525">
            <a:noFill/>
            <a:miter lim="800000"/>
            <a:headEnd/>
            <a:tailEnd/>
          </a:ln>
        </p:spPr>
        <p:txBody>
          <a:bodyPr>
            <a:spAutoFit/>
          </a:bodyPr>
          <a:lstStyle/>
          <a:p>
            <a:pPr latinLnBrk="1">
              <a:spcBef>
                <a:spcPct val="50000"/>
              </a:spcBef>
            </a:pPr>
            <a:r>
              <a:rPr kumimoji="1" lang="en-US">
                <a:latin typeface="Lucida Grande"/>
                <a:ea typeface="굴림"/>
                <a:cs typeface="굴림"/>
              </a:rPr>
              <a:t>Dye labeled cDNA are added to the         gene chip.</a:t>
            </a:r>
          </a:p>
          <a:p>
            <a:pPr latinLnBrk="1">
              <a:spcBef>
                <a:spcPct val="50000"/>
              </a:spcBef>
            </a:pPr>
            <a:r>
              <a:rPr kumimoji="1" lang="en-US">
                <a:latin typeface="Lucida Grande"/>
                <a:ea typeface="굴림"/>
                <a:cs typeface="굴림"/>
              </a:rPr>
              <a:t>cDNA that hybridize (bind) to the chip DNA cause that spot to glow</a:t>
            </a:r>
          </a:p>
        </p:txBody>
      </p:sp>
      <p:sp>
        <p:nvSpPr>
          <p:cNvPr id="283654" name="Text Box 6"/>
          <p:cNvSpPr txBox="1">
            <a:spLocks noChangeArrowheads="1"/>
          </p:cNvSpPr>
          <p:nvPr/>
        </p:nvSpPr>
        <p:spPr bwMode="auto">
          <a:xfrm>
            <a:off x="4724400" y="1752600"/>
            <a:ext cx="4267200" cy="915988"/>
          </a:xfrm>
          <a:prstGeom prst="rect">
            <a:avLst/>
          </a:prstGeom>
          <a:noFill/>
          <a:ln w="9525">
            <a:noFill/>
            <a:miter lim="800000"/>
            <a:headEnd/>
            <a:tailEnd/>
          </a:ln>
        </p:spPr>
        <p:txBody>
          <a:bodyPr>
            <a:spAutoFit/>
          </a:bodyPr>
          <a:lstStyle/>
          <a:p>
            <a:pPr algn="r" latinLnBrk="1">
              <a:spcBef>
                <a:spcPct val="50000"/>
              </a:spcBef>
            </a:pPr>
            <a:r>
              <a:rPr kumimoji="1" lang="en-US" b="1" i="1">
                <a:latin typeface="Lucida Grande"/>
                <a:ea typeface="굴림"/>
                <a:cs typeface="굴림"/>
              </a:rPr>
              <a:t>Relative amount of red and green      colors on a chip can be determined   by a scanner. </a:t>
            </a:r>
          </a:p>
        </p:txBody>
      </p:sp>
    </p:spTree>
    <p:extLst>
      <p:ext uri="{BB962C8B-B14F-4D97-AF65-F5344CB8AC3E}">
        <p14:creationId xmlns:p14="http://schemas.microsoft.com/office/powerpoint/2010/main" val="21608650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365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36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653" grpId="0"/>
      <p:bldP spid="28365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ext Box 2"/>
          <p:cNvSpPr txBox="1">
            <a:spLocks noChangeArrowheads="1"/>
          </p:cNvSpPr>
          <p:nvPr/>
        </p:nvSpPr>
        <p:spPr bwMode="auto">
          <a:xfrm>
            <a:off x="304800" y="304800"/>
            <a:ext cx="8534400" cy="519113"/>
          </a:xfrm>
          <a:prstGeom prst="rect">
            <a:avLst/>
          </a:prstGeom>
          <a:noFill/>
          <a:ln w="9525">
            <a:noFill/>
            <a:miter lim="800000"/>
            <a:headEnd/>
            <a:tailEnd/>
          </a:ln>
        </p:spPr>
        <p:txBody>
          <a:bodyPr>
            <a:spAutoFit/>
          </a:bodyPr>
          <a:lstStyle/>
          <a:p>
            <a:pPr latinLnBrk="1">
              <a:spcBef>
                <a:spcPct val="50000"/>
              </a:spcBef>
            </a:pPr>
            <a:r>
              <a:rPr kumimoji="1" lang="en-US" sz="2800" b="1">
                <a:latin typeface="Lucida Grande"/>
                <a:ea typeface="굴림"/>
                <a:cs typeface="굴림"/>
              </a:rPr>
              <a:t>Interpretation of Microarray Experiment</a:t>
            </a:r>
          </a:p>
        </p:txBody>
      </p:sp>
      <p:sp>
        <p:nvSpPr>
          <p:cNvPr id="285699" name="Text Box 3"/>
          <p:cNvSpPr txBox="1">
            <a:spLocks noChangeArrowheads="1"/>
          </p:cNvSpPr>
          <p:nvPr/>
        </p:nvSpPr>
        <p:spPr bwMode="auto">
          <a:xfrm>
            <a:off x="457200" y="4191000"/>
            <a:ext cx="8077200" cy="1604963"/>
          </a:xfrm>
          <a:prstGeom prst="rect">
            <a:avLst/>
          </a:prstGeom>
          <a:noFill/>
          <a:ln w="9525">
            <a:noFill/>
            <a:miter lim="800000"/>
            <a:headEnd/>
            <a:tailEnd/>
          </a:ln>
        </p:spPr>
        <p:txBody>
          <a:bodyPr>
            <a:spAutoFit/>
          </a:bodyPr>
          <a:lstStyle/>
          <a:p>
            <a:pPr latinLnBrk="1">
              <a:spcBef>
                <a:spcPct val="50000"/>
              </a:spcBef>
            </a:pPr>
            <a:r>
              <a:rPr kumimoji="1" lang="en-US" b="1">
                <a:latin typeface="Lucida Grande"/>
                <a:ea typeface="굴림"/>
                <a:cs typeface="굴림"/>
              </a:rPr>
              <a:t>All </a:t>
            </a:r>
            <a:r>
              <a:rPr kumimoji="1" lang="en-US" b="1">
                <a:solidFill>
                  <a:srgbClr val="00AA01"/>
                </a:solidFill>
                <a:latin typeface="Lucida Grande"/>
                <a:ea typeface="굴림"/>
                <a:cs typeface="굴림"/>
              </a:rPr>
              <a:t>green</a:t>
            </a:r>
            <a:r>
              <a:rPr kumimoji="1" lang="en-US" b="1">
                <a:latin typeface="Lucida Grande"/>
                <a:ea typeface="굴림"/>
                <a:cs typeface="굴림"/>
              </a:rPr>
              <a:t> spots: represent genes that are expressed in sample 1</a:t>
            </a:r>
          </a:p>
          <a:p>
            <a:pPr latinLnBrk="1">
              <a:spcBef>
                <a:spcPct val="50000"/>
              </a:spcBef>
            </a:pPr>
            <a:r>
              <a:rPr kumimoji="1" lang="en-US" b="1">
                <a:latin typeface="Lucida Grande"/>
                <a:ea typeface="굴림"/>
                <a:cs typeface="굴림"/>
              </a:rPr>
              <a:t>All </a:t>
            </a:r>
            <a:r>
              <a:rPr kumimoji="1" lang="en-US" b="1">
                <a:solidFill>
                  <a:srgbClr val="FF0000"/>
                </a:solidFill>
                <a:latin typeface="Lucida Grande"/>
                <a:ea typeface="굴림"/>
                <a:cs typeface="굴림"/>
              </a:rPr>
              <a:t>red</a:t>
            </a:r>
            <a:r>
              <a:rPr kumimoji="1" lang="en-US" b="1">
                <a:latin typeface="Lucida Grande"/>
                <a:ea typeface="굴림"/>
                <a:cs typeface="굴림"/>
              </a:rPr>
              <a:t> spots: genes that are expressed in sample 2</a:t>
            </a:r>
          </a:p>
          <a:p>
            <a:pPr latinLnBrk="1">
              <a:spcBef>
                <a:spcPct val="50000"/>
              </a:spcBef>
            </a:pPr>
            <a:r>
              <a:rPr kumimoji="1" lang="en-US" b="1">
                <a:latin typeface="Lucida Grande"/>
                <a:ea typeface="굴림"/>
                <a:cs typeface="굴림"/>
              </a:rPr>
              <a:t>All </a:t>
            </a:r>
            <a:r>
              <a:rPr kumimoji="1" lang="en-US" b="1">
                <a:solidFill>
                  <a:srgbClr val="A3A401"/>
                </a:solidFill>
                <a:latin typeface="Lucida Grande"/>
                <a:ea typeface="굴림"/>
                <a:cs typeface="굴림"/>
              </a:rPr>
              <a:t>yellow</a:t>
            </a:r>
            <a:r>
              <a:rPr kumimoji="1" lang="en-US" b="1">
                <a:latin typeface="Lucida Grande"/>
                <a:ea typeface="굴림"/>
                <a:cs typeface="굴림"/>
              </a:rPr>
              <a:t> spots: genes that are expressed in both the samples. </a:t>
            </a:r>
          </a:p>
          <a:p>
            <a:pPr latinLnBrk="1">
              <a:spcBef>
                <a:spcPct val="50000"/>
              </a:spcBef>
            </a:pPr>
            <a:r>
              <a:rPr kumimoji="1" lang="en-US" b="1">
                <a:latin typeface="Lucida Grande"/>
                <a:ea typeface="굴림"/>
                <a:cs typeface="굴림"/>
              </a:rPr>
              <a:t>Black spots: ?</a:t>
            </a:r>
          </a:p>
        </p:txBody>
      </p:sp>
      <p:sp>
        <p:nvSpPr>
          <p:cNvPr id="285700" name="Text Box 4"/>
          <p:cNvSpPr txBox="1">
            <a:spLocks noChangeArrowheads="1"/>
          </p:cNvSpPr>
          <p:nvPr/>
        </p:nvSpPr>
        <p:spPr bwMode="auto">
          <a:xfrm>
            <a:off x="914400" y="5867400"/>
            <a:ext cx="7391400" cy="366713"/>
          </a:xfrm>
          <a:prstGeom prst="rect">
            <a:avLst/>
          </a:prstGeom>
          <a:noFill/>
          <a:ln w="9525">
            <a:noFill/>
            <a:miter lim="800000"/>
            <a:headEnd/>
            <a:tailEnd/>
          </a:ln>
        </p:spPr>
        <p:txBody>
          <a:bodyPr>
            <a:spAutoFit/>
          </a:bodyPr>
          <a:lstStyle/>
          <a:p>
            <a:pPr latinLnBrk="1">
              <a:spcBef>
                <a:spcPct val="50000"/>
              </a:spcBef>
            </a:pPr>
            <a:r>
              <a:rPr kumimoji="1" lang="en-US" b="1">
                <a:latin typeface="Lucida Grande"/>
                <a:ea typeface="굴림"/>
                <a:cs typeface="굴림"/>
              </a:rPr>
              <a:t>If a gene is not expressed in either sample -&gt; Black spot</a:t>
            </a:r>
          </a:p>
        </p:txBody>
      </p:sp>
      <p:pic>
        <p:nvPicPr>
          <p:cNvPr id="285701" name="Picture 5"/>
          <p:cNvPicPr>
            <a:picLocks noChangeAspect="1" noChangeArrowheads="1"/>
          </p:cNvPicPr>
          <p:nvPr/>
        </p:nvPicPr>
        <p:blipFill>
          <a:blip r:embed="rId3"/>
          <a:srcRect/>
          <a:stretch>
            <a:fillRect/>
          </a:stretch>
        </p:blipFill>
        <p:spPr bwMode="auto">
          <a:xfrm>
            <a:off x="4038600" y="838200"/>
            <a:ext cx="3886200" cy="2965450"/>
          </a:xfrm>
          <a:prstGeom prst="rect">
            <a:avLst/>
          </a:prstGeom>
          <a:noFill/>
          <a:ln w="9525">
            <a:noFill/>
            <a:miter lim="800000"/>
            <a:headEnd/>
            <a:tailEnd/>
          </a:ln>
        </p:spPr>
      </p:pic>
      <p:sp>
        <p:nvSpPr>
          <p:cNvPr id="46085" name="Rectangle 6"/>
          <p:cNvSpPr>
            <a:spLocks noChangeArrowheads="1"/>
          </p:cNvSpPr>
          <p:nvPr/>
        </p:nvSpPr>
        <p:spPr bwMode="auto">
          <a:xfrm>
            <a:off x="0" y="6545263"/>
            <a:ext cx="5046663" cy="274637"/>
          </a:xfrm>
          <a:prstGeom prst="rect">
            <a:avLst/>
          </a:prstGeom>
          <a:noFill/>
          <a:ln w="9525">
            <a:noFill/>
            <a:miter lim="800000"/>
            <a:headEnd/>
            <a:tailEnd/>
          </a:ln>
        </p:spPr>
        <p:txBody>
          <a:bodyPr wrap="none">
            <a:spAutoFit/>
          </a:bodyPr>
          <a:lstStyle/>
          <a:p>
            <a:pPr latinLnBrk="1"/>
            <a:r>
              <a:rPr kumimoji="1" lang="en-US" sz="1200">
                <a:latin typeface="Lucida Grande"/>
                <a:ea typeface="굴림"/>
                <a:cs typeface="굴림"/>
              </a:rPr>
              <a:t>http://biomath.stanford.edu/oligo_bar_code_tag_sequences.html</a:t>
            </a:r>
          </a:p>
        </p:txBody>
      </p:sp>
      <p:pic>
        <p:nvPicPr>
          <p:cNvPr id="46086" name="Picture 7"/>
          <p:cNvPicPr>
            <a:picLocks noChangeAspect="1" noChangeArrowheads="1"/>
          </p:cNvPicPr>
          <p:nvPr/>
        </p:nvPicPr>
        <p:blipFill>
          <a:blip r:embed="rId4"/>
          <a:srcRect/>
          <a:stretch>
            <a:fillRect/>
          </a:stretch>
        </p:blipFill>
        <p:spPr bwMode="auto">
          <a:xfrm>
            <a:off x="457200" y="990600"/>
            <a:ext cx="2592388" cy="2603500"/>
          </a:xfrm>
          <a:prstGeom prst="rect">
            <a:avLst/>
          </a:prstGeom>
          <a:noFill/>
          <a:ln w="9525">
            <a:noFill/>
            <a:miter lim="800000"/>
            <a:headEnd/>
            <a:tailEnd/>
          </a:ln>
        </p:spPr>
      </p:pic>
    </p:spTree>
    <p:extLst>
      <p:ext uri="{BB962C8B-B14F-4D97-AF65-F5344CB8AC3E}">
        <p14:creationId xmlns:p14="http://schemas.microsoft.com/office/powerpoint/2010/main" val="4474723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570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569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5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699" grpId="0"/>
      <p:bldP spid="28570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2"/>
          <p:cNvPicPr>
            <a:picLocks noChangeAspect="1" noChangeArrowheads="1"/>
          </p:cNvPicPr>
          <p:nvPr/>
        </p:nvPicPr>
        <p:blipFill>
          <a:blip r:embed="rId3"/>
          <a:srcRect/>
          <a:stretch>
            <a:fillRect/>
          </a:stretch>
        </p:blipFill>
        <p:spPr bwMode="auto">
          <a:xfrm>
            <a:off x="304800" y="1752600"/>
            <a:ext cx="4089400" cy="4652963"/>
          </a:xfrm>
          <a:prstGeom prst="rect">
            <a:avLst/>
          </a:prstGeom>
          <a:noFill/>
          <a:ln w="9525">
            <a:noFill/>
            <a:miter lim="800000"/>
            <a:headEnd/>
            <a:tailEnd/>
          </a:ln>
        </p:spPr>
      </p:pic>
      <p:pic>
        <p:nvPicPr>
          <p:cNvPr id="48130" name="Picture 3"/>
          <p:cNvPicPr>
            <a:picLocks noChangeAspect="1" noChangeArrowheads="1"/>
          </p:cNvPicPr>
          <p:nvPr/>
        </p:nvPicPr>
        <p:blipFill>
          <a:blip r:embed="rId4"/>
          <a:srcRect/>
          <a:stretch>
            <a:fillRect/>
          </a:stretch>
        </p:blipFill>
        <p:spPr bwMode="auto">
          <a:xfrm>
            <a:off x="4454525" y="2217738"/>
            <a:ext cx="4384675" cy="3411537"/>
          </a:xfrm>
          <a:prstGeom prst="rect">
            <a:avLst/>
          </a:prstGeom>
          <a:noFill/>
          <a:ln w="9525">
            <a:noFill/>
            <a:miter lim="800000"/>
            <a:headEnd/>
            <a:tailEnd/>
          </a:ln>
        </p:spPr>
      </p:pic>
      <p:sp>
        <p:nvSpPr>
          <p:cNvPr id="48131" name="Text Box 4"/>
          <p:cNvSpPr txBox="1">
            <a:spLocks noChangeArrowheads="1"/>
          </p:cNvSpPr>
          <p:nvPr/>
        </p:nvSpPr>
        <p:spPr bwMode="auto">
          <a:xfrm>
            <a:off x="304800" y="304800"/>
            <a:ext cx="8458200" cy="1004888"/>
          </a:xfrm>
          <a:prstGeom prst="rect">
            <a:avLst/>
          </a:prstGeom>
          <a:noFill/>
          <a:ln w="9525">
            <a:noFill/>
            <a:miter lim="800000"/>
            <a:headEnd/>
            <a:tailEnd/>
          </a:ln>
        </p:spPr>
        <p:txBody>
          <a:bodyPr>
            <a:spAutoFit/>
          </a:bodyPr>
          <a:lstStyle/>
          <a:p>
            <a:pPr latinLnBrk="1">
              <a:spcBef>
                <a:spcPct val="50000"/>
              </a:spcBef>
            </a:pPr>
            <a:r>
              <a:rPr kumimoji="1" lang="en-US" sz="2400" b="1">
                <a:latin typeface="Lucida Grande"/>
                <a:ea typeface="굴림"/>
                <a:cs typeface="굴림"/>
              </a:rPr>
              <a:t>Example: </a:t>
            </a:r>
          </a:p>
          <a:p>
            <a:pPr latinLnBrk="1">
              <a:spcBef>
                <a:spcPct val="50000"/>
              </a:spcBef>
            </a:pPr>
            <a:r>
              <a:rPr kumimoji="1" lang="en-US" sz="2400" b="1">
                <a:latin typeface="Lucida Grande"/>
                <a:ea typeface="굴림"/>
                <a:cs typeface="굴림"/>
              </a:rPr>
              <a:t>Which genes are expressed when in TCA cycle?</a:t>
            </a:r>
          </a:p>
        </p:txBody>
      </p:sp>
      <p:sp>
        <p:nvSpPr>
          <p:cNvPr id="48132" name="Rectangle 5"/>
          <p:cNvSpPr>
            <a:spLocks noChangeArrowheads="1"/>
          </p:cNvSpPr>
          <p:nvPr/>
        </p:nvSpPr>
        <p:spPr bwMode="auto">
          <a:xfrm>
            <a:off x="5791200" y="5943600"/>
            <a:ext cx="3163888" cy="244475"/>
          </a:xfrm>
          <a:prstGeom prst="rect">
            <a:avLst/>
          </a:prstGeom>
          <a:noFill/>
          <a:ln w="9525">
            <a:noFill/>
            <a:miter lim="800000"/>
            <a:headEnd/>
            <a:tailEnd/>
          </a:ln>
        </p:spPr>
        <p:txBody>
          <a:bodyPr wrap="none">
            <a:spAutoFit/>
          </a:bodyPr>
          <a:lstStyle/>
          <a:p>
            <a:pPr latinLnBrk="1"/>
            <a:r>
              <a:rPr kumimoji="1" lang="en-US" sz="1000">
                <a:latin typeface="굴림"/>
                <a:ea typeface="굴림"/>
                <a:cs typeface="굴림"/>
              </a:rPr>
              <a:t>http://shop.builder.hu/pictures/SAN_tca_cycle.jpg</a:t>
            </a:r>
          </a:p>
        </p:txBody>
      </p:sp>
    </p:spTree>
    <p:extLst>
      <p:ext uri="{BB962C8B-B14F-4D97-AF65-F5344CB8AC3E}">
        <p14:creationId xmlns:p14="http://schemas.microsoft.com/office/powerpoint/2010/main" val="38283130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Content Placeholder 5"/>
          <p:cNvSpPr>
            <a:spLocks noGrp="1"/>
          </p:cNvSpPr>
          <p:nvPr>
            <p:ph idx="1"/>
          </p:nvPr>
        </p:nvSpPr>
        <p:spPr>
          <a:xfrm>
            <a:off x="496006" y="1219200"/>
            <a:ext cx="3712924" cy="1630363"/>
          </a:xfrm>
        </p:spPr>
        <p:txBody>
          <a:bodyPr/>
          <a:lstStyle/>
          <a:p>
            <a:r>
              <a:rPr lang="en-US" sz="2000" dirty="0" smtClean="0"/>
              <a:t>DNA microarrays can facilitate the diagnosis and treatment of human diseases.</a:t>
            </a:r>
            <a:endParaRPr lang="en-US" sz="1800" dirty="0"/>
          </a:p>
          <a:p>
            <a:pPr lvl="1"/>
            <a:r>
              <a:rPr lang="en-US" sz="1800" dirty="0" smtClean="0"/>
              <a:t>Human breast tumors can be ER-positive or ER-negative.</a:t>
            </a:r>
          </a:p>
          <a:p>
            <a:pPr lvl="1"/>
            <a:r>
              <a:rPr lang="en-US" sz="1800" dirty="0" smtClean="0"/>
              <a:t>These tumor subtypes show differences in a subset of genes.</a:t>
            </a:r>
          </a:p>
          <a:p>
            <a:pPr lvl="1"/>
            <a:r>
              <a:rPr lang="en-US" sz="1800" dirty="0" smtClean="0"/>
              <a:t>Personalized medicine in the future will be reliant upon transcription profiling, not only for the diagnosis and to establish a treatment plan, but also to monitor the effectiveness of the treatment.</a:t>
            </a:r>
          </a:p>
          <a:p>
            <a:pPr>
              <a:buFont typeface="Arial" charset="0"/>
              <a:buNone/>
            </a:pPr>
            <a:r>
              <a:rPr lang="en-US" sz="1800" dirty="0" smtClean="0"/>
              <a:t>	</a:t>
            </a:r>
          </a:p>
        </p:txBody>
      </p:sp>
      <p:sp>
        <p:nvSpPr>
          <p:cNvPr id="5" name="Rectangle 2"/>
          <p:cNvSpPr txBox="1">
            <a:spLocks/>
          </p:cNvSpPr>
          <p:nvPr/>
        </p:nvSpPr>
        <p:spPr bwMode="auto">
          <a:xfrm>
            <a:off x="509451" y="9144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sz="3600" dirty="0"/>
              <a:t>Transcriptional control </a:t>
            </a:r>
          </a:p>
          <a:p>
            <a:pPr eaLnBrk="1" hangingPunct="1"/>
            <a:r>
              <a:rPr lang="en-US" sz="3200" dirty="0" smtClean="0">
                <a:solidFill>
                  <a:srgbClr val="0070C0"/>
                </a:solidFill>
              </a:rPr>
              <a:t>DNA microarrays</a:t>
            </a:r>
            <a:endParaRPr lang="en-US" sz="3600" dirty="0" smtClean="0">
              <a:solidFill>
                <a:srgbClr val="0070C0"/>
              </a:solidFill>
            </a:endParaRPr>
          </a:p>
        </p:txBody>
      </p:sp>
      <p:sp>
        <p:nvSpPr>
          <p:cNvPr id="15" name="Rounded Rectangle 14"/>
          <p:cNvSpPr/>
          <p:nvPr/>
        </p:nvSpPr>
        <p:spPr>
          <a:xfrm>
            <a:off x="4409457" y="5310120"/>
            <a:ext cx="4639234" cy="1238735"/>
          </a:xfrm>
          <a:prstGeom prst="roundRect">
            <a:avLst/>
          </a:prstGeom>
          <a:solidFill>
            <a:schemeClr val="accent2">
              <a:lumMod val="40000"/>
              <a:lumOff val="60000"/>
              <a:alpha val="2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p:cNvSpPr/>
          <p:nvPr/>
        </p:nvSpPr>
        <p:spPr>
          <a:xfrm>
            <a:off x="4409457" y="5310120"/>
            <a:ext cx="4639234" cy="1200329"/>
          </a:xfrm>
          <a:prstGeom prst="rect">
            <a:avLst/>
          </a:prstGeom>
        </p:spPr>
        <p:txBody>
          <a:bodyPr wrap="square">
            <a:spAutoFit/>
          </a:bodyPr>
          <a:lstStyle/>
          <a:p>
            <a:pPr algn="ctr"/>
            <a:r>
              <a:rPr lang="en-US" b="1" dirty="0">
                <a:latin typeface="Calibri" pitchFamily="28" charset="0"/>
              </a:rPr>
              <a:t>Transcription profiling to personalize breast cancer </a:t>
            </a:r>
            <a:r>
              <a:rPr lang="en-US" b="1" dirty="0" smtClean="0">
                <a:latin typeface="Calibri" pitchFamily="28" charset="0"/>
              </a:rPr>
              <a:t>therapy.</a:t>
            </a:r>
            <a:r>
              <a:rPr lang="en-US" dirty="0" smtClean="0">
                <a:latin typeface="Calibri" pitchFamily="28" charset="0"/>
              </a:rPr>
              <a:t>  ER+ and ER- tumors show 179 genes that are differentially regulated.  Expression ranges from low (blue) to high (red).</a:t>
            </a:r>
            <a:endParaRPr lang="en-US" dirty="0"/>
          </a:p>
        </p:txBody>
      </p:sp>
      <p:pic>
        <p:nvPicPr>
          <p:cNvPr id="12" name="Picture 11" descr="karp7_fig_12_36.jpg"/>
          <p:cNvPicPr>
            <a:picLocks noChangeAspect="1"/>
          </p:cNvPicPr>
          <p:nvPr/>
        </p:nvPicPr>
        <p:blipFill>
          <a:blip r:embed="rId3"/>
          <a:stretch>
            <a:fillRect/>
          </a:stretch>
        </p:blipFill>
        <p:spPr>
          <a:xfrm>
            <a:off x="5241241" y="1247733"/>
            <a:ext cx="2975667" cy="3967556"/>
          </a:xfrm>
          <a:prstGeom prst="rect">
            <a:avLst/>
          </a:prstGeom>
        </p:spPr>
      </p:pic>
    </p:spTree>
    <p:extLst>
      <p:ext uri="{BB962C8B-B14F-4D97-AF65-F5344CB8AC3E}">
        <p14:creationId xmlns:p14="http://schemas.microsoft.com/office/powerpoint/2010/main" val="27032189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Using gene expression patterns to understand biological processes</a:t>
            </a:r>
            <a:endParaRPr lang="en-US" sz="3200" dirty="0"/>
          </a:p>
        </p:txBody>
      </p:sp>
      <p:sp>
        <p:nvSpPr>
          <p:cNvPr id="3" name="Content Placeholder 2"/>
          <p:cNvSpPr>
            <a:spLocks noGrp="1"/>
          </p:cNvSpPr>
          <p:nvPr>
            <p:ph idx="1"/>
          </p:nvPr>
        </p:nvSpPr>
        <p:spPr>
          <a:xfrm>
            <a:off x="457200" y="1600201"/>
            <a:ext cx="8229600" cy="2590799"/>
          </a:xfrm>
        </p:spPr>
        <p:txBody>
          <a:bodyPr/>
          <a:lstStyle/>
          <a:p>
            <a:r>
              <a:rPr lang="en-US" sz="2000" dirty="0" smtClean="0"/>
              <a:t>AMP kinase, or AMPK, is a sensor for energy balance in the cell.</a:t>
            </a:r>
          </a:p>
          <a:p>
            <a:r>
              <a:rPr lang="en-US" sz="2000" dirty="0" smtClean="0"/>
              <a:t>AMPK is activated by a rise in the AMP/ATP ratio (fall in ATP</a:t>
            </a:r>
            <a:r>
              <a:rPr lang="en-US" sz="2000" dirty="0" smtClean="0"/>
              <a:t>) and can control the transcription of multiple genes in order to restore the proper ratio. </a:t>
            </a:r>
            <a:endParaRPr lang="en-US" sz="2000" dirty="0"/>
          </a:p>
          <a:p>
            <a:pPr marL="0" indent="0">
              <a:buNone/>
            </a:pPr>
            <a:r>
              <a:rPr lang="en-US" sz="2000" dirty="0" smtClean="0"/>
              <a:t>Aging cells often have insufficient energy </a:t>
            </a:r>
            <a:r>
              <a:rPr lang="en-US" sz="2000" dirty="0" smtClean="0"/>
              <a:t>production, activating AMPK.</a:t>
            </a:r>
            <a:endParaRPr lang="en-US" sz="2000" dirty="0"/>
          </a:p>
          <a:p>
            <a:pPr marL="0" indent="0">
              <a:buNone/>
            </a:pPr>
            <a:r>
              <a:rPr lang="en-US" sz="2000" dirty="0" smtClean="0"/>
              <a:t>Given that, relative to the gene expression in young, how would you expect gene expression to change for the following enzymes:</a:t>
            </a:r>
          </a:p>
          <a:p>
            <a:pPr marL="457200" indent="-457200">
              <a:buAutoNum type="arabicPeriod"/>
            </a:pPr>
            <a:r>
              <a:rPr lang="en-US" sz="2000" dirty="0" smtClean="0"/>
              <a:t>Cytochrome oxidase (or a subunit of it)</a:t>
            </a:r>
          </a:p>
          <a:p>
            <a:pPr marL="457200" indent="-457200">
              <a:buAutoNum type="arabicPeriod"/>
            </a:pPr>
            <a:r>
              <a:rPr lang="en-US" sz="2000" dirty="0" smtClean="0"/>
              <a:t>Glucose transporter 4 (imports glucose into the cell)</a:t>
            </a:r>
          </a:p>
          <a:p>
            <a:pPr marL="457200" indent="-457200">
              <a:buAutoNum type="arabicPeriod"/>
            </a:pPr>
            <a:r>
              <a:rPr lang="en-US" sz="2000" dirty="0" smtClean="0"/>
              <a:t>Glycogen synthase (makes glycogen from glucose for energy storage rather than energy production)</a:t>
            </a:r>
          </a:p>
          <a:p>
            <a:pPr marL="457200" indent="-457200">
              <a:buAutoNum type="arabicPeriod"/>
            </a:pPr>
            <a:r>
              <a:rPr lang="en-US" sz="2000" dirty="0" smtClean="0"/>
              <a:t>ATP synthase (or a subunit of it)</a:t>
            </a:r>
          </a:p>
          <a:p>
            <a:pPr marL="0" indent="0">
              <a:buNone/>
            </a:pPr>
            <a:endParaRPr lang="en-US" sz="2400" dirty="0" smtClean="0"/>
          </a:p>
          <a:p>
            <a:endParaRPr lang="en-US" sz="2400" dirty="0" smtClean="0"/>
          </a:p>
          <a:p>
            <a:endParaRPr lang="en-US" sz="2400" dirty="0"/>
          </a:p>
        </p:txBody>
      </p:sp>
    </p:spTree>
    <p:extLst>
      <p:ext uri="{BB962C8B-B14F-4D97-AF65-F5344CB8AC3E}">
        <p14:creationId xmlns:p14="http://schemas.microsoft.com/office/powerpoint/2010/main" val="8272441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Text Box 2"/>
          <p:cNvSpPr txBox="1">
            <a:spLocks noChangeArrowheads="1"/>
          </p:cNvSpPr>
          <p:nvPr/>
        </p:nvSpPr>
        <p:spPr bwMode="auto">
          <a:xfrm>
            <a:off x="533400" y="5486400"/>
            <a:ext cx="76962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defTabSz="914400" eaLnBrk="1" latinLnBrk="1" hangingPunct="1">
              <a:spcBef>
                <a:spcPct val="50000"/>
              </a:spcBef>
            </a:pPr>
            <a:r>
              <a:rPr kumimoji="1" lang="en-US" altLang="ko-KR" sz="2000" b="1">
                <a:latin typeface="Lucida Grande"/>
                <a:ea typeface="Gulim" pitchFamily="34" charset="-127"/>
              </a:rPr>
              <a:t>Does mRNA levels correlate with protein levels? </a:t>
            </a:r>
          </a:p>
          <a:p>
            <a:pPr defTabSz="914400" eaLnBrk="1" latinLnBrk="1" hangingPunct="1">
              <a:spcBef>
                <a:spcPct val="50000"/>
              </a:spcBef>
            </a:pPr>
            <a:r>
              <a:rPr kumimoji="1" lang="en-US" altLang="ko-KR" sz="2000" b="1" i="1">
                <a:latin typeface="Lucida Grande"/>
                <a:ea typeface="Gulim" pitchFamily="34" charset="-127"/>
              </a:rPr>
              <a:t>Yes! </a:t>
            </a:r>
            <a:r>
              <a:rPr kumimoji="1" lang="en-US" altLang="ko-KR" sz="2000" b="1">
                <a:latin typeface="Lucida Grande"/>
                <a:ea typeface="Gulim" pitchFamily="34" charset="-127"/>
              </a:rPr>
              <a:t>But..</a:t>
            </a:r>
            <a:endParaRPr kumimoji="1" lang="en-US" altLang="ko-KR" sz="2000" b="1" i="1">
              <a:latin typeface="Lucida Grande"/>
              <a:ea typeface="Gulim" pitchFamily="34" charset="-127"/>
            </a:endParaRPr>
          </a:p>
        </p:txBody>
      </p:sp>
      <p:sp>
        <p:nvSpPr>
          <p:cNvPr id="10243" name="Text Box 3"/>
          <p:cNvSpPr txBox="1">
            <a:spLocks noChangeArrowheads="1"/>
          </p:cNvSpPr>
          <p:nvPr/>
        </p:nvSpPr>
        <p:spPr bwMode="auto">
          <a:xfrm>
            <a:off x="457200" y="304800"/>
            <a:ext cx="80772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defTabSz="914400" eaLnBrk="1" latinLnBrk="1" hangingPunct="1">
              <a:spcBef>
                <a:spcPct val="50000"/>
              </a:spcBef>
            </a:pPr>
            <a:r>
              <a:rPr kumimoji="1" lang="en-US" altLang="ko-KR" sz="2000" b="1">
                <a:latin typeface="Lucida Grande"/>
                <a:ea typeface="Gulim" pitchFamily="34" charset="-127"/>
              </a:rPr>
              <a:t>So now we know which genes from our array are being expressed in a given condition in a particular cell type i.e. which genes are being transcribed into mRNA.</a:t>
            </a:r>
            <a:endParaRPr kumimoji="1" lang="en-US" altLang="en-US" sz="2000" b="1">
              <a:latin typeface="Lucida Grande"/>
              <a:ea typeface="Gulim" pitchFamily="34" charset="-127"/>
            </a:endParaRPr>
          </a:p>
        </p:txBody>
      </p:sp>
      <p:sp>
        <p:nvSpPr>
          <p:cNvPr id="291844" name="Text Box 4"/>
          <p:cNvSpPr txBox="1">
            <a:spLocks noChangeArrowheads="1"/>
          </p:cNvSpPr>
          <p:nvPr/>
        </p:nvSpPr>
        <p:spPr bwMode="auto">
          <a:xfrm>
            <a:off x="381000" y="1371600"/>
            <a:ext cx="8305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defTabSz="914400" eaLnBrk="1" latinLnBrk="1" hangingPunct="1">
              <a:spcBef>
                <a:spcPct val="50000"/>
              </a:spcBef>
            </a:pPr>
            <a:r>
              <a:rPr kumimoji="1" lang="en-US" altLang="en-US" sz="2000" b="1" i="1">
                <a:solidFill>
                  <a:schemeClr val="accent2"/>
                </a:solidFill>
                <a:latin typeface="Lucida Grande"/>
                <a:ea typeface="Gulim" pitchFamily="34" charset="-127"/>
              </a:rPr>
              <a:t>Next Question: Do all of these mRNA get translated into proteins?</a:t>
            </a:r>
          </a:p>
        </p:txBody>
      </p:sp>
      <p:pic>
        <p:nvPicPr>
          <p:cNvPr id="291845" name="Picture 5"/>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905000" y="1981200"/>
            <a:ext cx="4575175" cy="332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37272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184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9184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18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842" grpId="0"/>
      <p:bldP spid="29184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Announcements</a:t>
            </a:r>
            <a:endParaRPr lang="en-US" dirty="0"/>
          </a:p>
        </p:txBody>
      </p:sp>
      <p:sp>
        <p:nvSpPr>
          <p:cNvPr id="3" name="Content Placeholder 2"/>
          <p:cNvSpPr>
            <a:spLocks noGrp="1"/>
          </p:cNvSpPr>
          <p:nvPr>
            <p:ph idx="1"/>
          </p:nvPr>
        </p:nvSpPr>
        <p:spPr/>
        <p:txBody>
          <a:bodyPr/>
          <a:lstStyle/>
          <a:p>
            <a:pPr>
              <a:defRPr/>
            </a:pPr>
            <a:r>
              <a:rPr lang="en-US" sz="2800" dirty="0" smtClean="0">
                <a:latin typeface="Arial" charset="0"/>
              </a:rPr>
              <a:t>Quiz 8 will come out tonight or tomorrow, covering this week’s classes</a:t>
            </a:r>
          </a:p>
          <a:p>
            <a:pPr>
              <a:defRPr/>
            </a:pPr>
            <a:r>
              <a:rPr lang="en-US" sz="2800" dirty="0" smtClean="0">
                <a:latin typeface="Arial" charset="0"/>
              </a:rPr>
              <a:t>It will be due Tuesday, November 8 (Election Day), at 11:59 pm. </a:t>
            </a:r>
          </a:p>
          <a:p>
            <a:pPr>
              <a:defRPr/>
            </a:pPr>
            <a:r>
              <a:rPr lang="en-US" sz="2800" dirty="0">
                <a:latin typeface="Arial" charset="0"/>
                <a:hlinkClick r:id="rId2"/>
              </a:rPr>
              <a:t>http://</a:t>
            </a:r>
            <a:r>
              <a:rPr lang="en-US" sz="2800" dirty="0" smtClean="0">
                <a:latin typeface="Arial" charset="0"/>
                <a:hlinkClick r:id="rId2"/>
              </a:rPr>
              <a:t>www.sciencemag.org/news/2016/10/world-without-dna-and-black-holes-state-science-last-time-chicago-cubs-won-world-series</a:t>
            </a:r>
            <a:endParaRPr lang="en-US" sz="2800" dirty="0" smtClean="0">
              <a:latin typeface="Arial" charset="0"/>
            </a:endParaRPr>
          </a:p>
          <a:p>
            <a:pPr>
              <a:defRPr/>
            </a:pPr>
            <a:endParaRPr lang="en-US" sz="2800" dirty="0" smtClean="0">
              <a:latin typeface="Arial" charset="0"/>
            </a:endParaRPr>
          </a:p>
          <a:p>
            <a:pPr>
              <a:defRPr/>
            </a:pPr>
            <a:endParaRPr lang="en-US" dirty="0" smtClean="0">
              <a:latin typeface="Arial" charset="0"/>
            </a:endParaRPr>
          </a:p>
          <a:p>
            <a:pPr>
              <a:defRPr/>
            </a:pPr>
            <a:endParaRPr lang="en-US" dirty="0"/>
          </a:p>
        </p:txBody>
      </p:sp>
    </p:spTree>
    <p:extLst>
      <p:ext uri="{BB962C8B-B14F-4D97-AF65-F5344CB8AC3E}">
        <p14:creationId xmlns:p14="http://schemas.microsoft.com/office/powerpoint/2010/main" val="6811851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457200" y="304800"/>
            <a:ext cx="8305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defTabSz="914400" eaLnBrk="1" latinLnBrk="1" hangingPunct="1"/>
            <a:r>
              <a:rPr kumimoji="1" lang="en-US" altLang="en-US" b="1">
                <a:latin typeface="Lucida Grande"/>
                <a:ea typeface="Gulim" pitchFamily="34" charset="-127"/>
              </a:rPr>
              <a:t>Gygi et al. (1999) Mol. Cell. Biol. compared protein levels and RNA levels   for 156 genes in yeast</a:t>
            </a:r>
          </a:p>
        </p:txBody>
      </p:sp>
      <p:sp>
        <p:nvSpPr>
          <p:cNvPr id="305155" name="Rectangle 3"/>
          <p:cNvSpPr>
            <a:spLocks noChangeArrowheads="1"/>
          </p:cNvSpPr>
          <p:nvPr/>
        </p:nvSpPr>
        <p:spPr bwMode="auto">
          <a:xfrm>
            <a:off x="457200" y="1122363"/>
            <a:ext cx="8585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defTabSz="914400" eaLnBrk="1" latinLnBrk="1" hangingPunct="1"/>
            <a:r>
              <a:rPr kumimoji="1" lang="en-US" altLang="en-US" b="1">
                <a:latin typeface="Lucida Grande"/>
                <a:ea typeface="Gulim" pitchFamily="34" charset="-127"/>
              </a:rPr>
              <a:t>1. In some genes, mRNA levels were essentially unchanged, but </a:t>
            </a:r>
            <a:r>
              <a:rPr kumimoji="1" lang="en-US" altLang="en-US" b="1">
                <a:solidFill>
                  <a:schemeClr val="accent2"/>
                </a:solidFill>
                <a:latin typeface="Lucida Grande"/>
                <a:ea typeface="Gulim" pitchFamily="34" charset="-127"/>
              </a:rPr>
              <a:t>protein</a:t>
            </a:r>
          </a:p>
          <a:p>
            <a:pPr defTabSz="914400" eaLnBrk="1" latinLnBrk="1" hangingPunct="1"/>
            <a:r>
              <a:rPr kumimoji="1" lang="en-US" altLang="en-US" b="1">
                <a:solidFill>
                  <a:schemeClr val="accent2"/>
                </a:solidFill>
                <a:latin typeface="Lucida Grande"/>
                <a:ea typeface="Gulim" pitchFamily="34" charset="-127"/>
              </a:rPr>
              <a:t>levels varied by up to 20X</a:t>
            </a:r>
            <a:endParaRPr kumimoji="1" lang="en-US" altLang="en-US" b="1">
              <a:latin typeface="Lucida Grande"/>
              <a:ea typeface="Gulim" pitchFamily="34" charset="-127"/>
            </a:endParaRPr>
          </a:p>
        </p:txBody>
      </p:sp>
      <p:grpSp>
        <p:nvGrpSpPr>
          <p:cNvPr id="2" name="Group 4"/>
          <p:cNvGrpSpPr>
            <a:grpSpLocks/>
          </p:cNvGrpSpPr>
          <p:nvPr/>
        </p:nvGrpSpPr>
        <p:grpSpPr bwMode="auto">
          <a:xfrm>
            <a:off x="228600" y="1676400"/>
            <a:ext cx="8874125" cy="3143250"/>
            <a:chOff x="288" y="1152"/>
            <a:chExt cx="5590" cy="1980"/>
          </a:xfrm>
        </p:grpSpPr>
        <p:sp>
          <p:nvSpPr>
            <p:cNvPr id="11271" name="Text Box 5"/>
            <p:cNvSpPr txBox="1">
              <a:spLocks noChangeArrowheads="1"/>
            </p:cNvSpPr>
            <p:nvPr/>
          </p:nvSpPr>
          <p:spPr bwMode="auto">
            <a:xfrm>
              <a:off x="288" y="1488"/>
              <a:ext cx="2016" cy="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defTabSz="914400" eaLnBrk="1" latinLnBrk="1" hangingPunct="1">
                <a:spcBef>
                  <a:spcPct val="50000"/>
                </a:spcBef>
              </a:pPr>
              <a:r>
                <a:rPr kumimoji="1" lang="en-US" altLang="ko-KR" b="1">
                  <a:solidFill>
                    <a:schemeClr val="accent2"/>
                  </a:solidFill>
                  <a:latin typeface="Lucida Grande"/>
                  <a:ea typeface="Gulim" pitchFamily="34" charset="-127"/>
                </a:rPr>
                <a:t>Alternative Splicing:</a:t>
              </a:r>
              <a:r>
                <a:rPr kumimoji="1" lang="en-US" altLang="ko-KR" b="1">
                  <a:latin typeface="Lucida Grande"/>
                  <a:ea typeface="Gulim" pitchFamily="34" charset="-127"/>
                </a:rPr>
                <a:t> </a:t>
              </a:r>
            </a:p>
            <a:p>
              <a:pPr defTabSz="914400" eaLnBrk="1" latinLnBrk="1" hangingPunct="1">
                <a:spcBef>
                  <a:spcPct val="50000"/>
                </a:spcBef>
              </a:pPr>
              <a:r>
                <a:rPr kumimoji="1" lang="en-US" altLang="ko-KR" b="1">
                  <a:latin typeface="Lucida Grande"/>
                  <a:ea typeface="Gulim" pitchFamily="34" charset="-127"/>
                </a:rPr>
                <a:t>Exons of a gene can be spliced together in different ways.</a:t>
              </a:r>
            </a:p>
          </p:txBody>
        </p:sp>
        <p:pic>
          <p:nvPicPr>
            <p:cNvPr id="11272" name="Picture 6"/>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362" y="1152"/>
              <a:ext cx="3398" cy="1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3" name="Rectangle 7"/>
            <p:cNvSpPr>
              <a:spLocks noChangeArrowheads="1"/>
            </p:cNvSpPr>
            <p:nvPr/>
          </p:nvSpPr>
          <p:spPr bwMode="auto">
            <a:xfrm>
              <a:off x="1976" y="2978"/>
              <a:ext cx="390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defTabSz="914400" eaLnBrk="1" latinLnBrk="1" hangingPunct="1"/>
              <a:r>
                <a:rPr kumimoji="1" lang="en-US" altLang="en-US" sz="1000">
                  <a:latin typeface="Lucida Grande"/>
                  <a:ea typeface="Gulim" pitchFamily="34" charset="-127"/>
                </a:rPr>
                <a:t>http://www.ncbi.nlm.nih.gov/Class/MLACourse/Modules/MolBioReview/alternative_splicing.html</a:t>
              </a:r>
            </a:p>
          </p:txBody>
        </p:sp>
      </p:grpSp>
      <p:sp>
        <p:nvSpPr>
          <p:cNvPr id="305160" name="Rectangle 8"/>
          <p:cNvSpPr>
            <a:spLocks noChangeArrowheads="1"/>
          </p:cNvSpPr>
          <p:nvPr/>
        </p:nvSpPr>
        <p:spPr bwMode="auto">
          <a:xfrm>
            <a:off x="457200" y="4856163"/>
            <a:ext cx="85820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defTabSz="914400" eaLnBrk="1" latinLnBrk="1" hangingPunct="1"/>
            <a:r>
              <a:rPr kumimoji="1" lang="en-US" altLang="en-US" b="1">
                <a:latin typeface="Lucida Grande"/>
                <a:ea typeface="Gulim" pitchFamily="34" charset="-127"/>
              </a:rPr>
              <a:t>2. In other genes, protein levels were essentially unchanged, but </a:t>
            </a:r>
            <a:r>
              <a:rPr kumimoji="1" lang="en-US" altLang="en-US" b="1">
                <a:solidFill>
                  <a:schemeClr val="accent2"/>
                </a:solidFill>
                <a:latin typeface="Lucida Grande"/>
                <a:ea typeface="Gulim" pitchFamily="34" charset="-127"/>
              </a:rPr>
              <a:t>mRNA</a:t>
            </a:r>
          </a:p>
          <a:p>
            <a:pPr defTabSz="914400" eaLnBrk="1" latinLnBrk="1" hangingPunct="1"/>
            <a:r>
              <a:rPr kumimoji="1" lang="en-US" altLang="en-US" b="1">
                <a:solidFill>
                  <a:schemeClr val="accent2"/>
                </a:solidFill>
                <a:latin typeface="Lucida Grande"/>
                <a:ea typeface="Gulim" pitchFamily="34" charset="-127"/>
              </a:rPr>
              <a:t>levels varied by up to 30X</a:t>
            </a:r>
          </a:p>
        </p:txBody>
      </p:sp>
      <p:sp>
        <p:nvSpPr>
          <p:cNvPr id="305161" name="Text Box 9"/>
          <p:cNvSpPr txBox="1">
            <a:spLocks noChangeArrowheads="1"/>
          </p:cNvSpPr>
          <p:nvPr/>
        </p:nvSpPr>
        <p:spPr bwMode="auto">
          <a:xfrm>
            <a:off x="838200" y="5486400"/>
            <a:ext cx="746760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defTabSz="914400" eaLnBrk="1" latinLnBrk="1" hangingPunct="1">
              <a:spcBef>
                <a:spcPct val="50000"/>
              </a:spcBef>
              <a:buFontTx/>
              <a:buChar char="-"/>
            </a:pPr>
            <a:r>
              <a:rPr kumimoji="1" lang="en-US" altLang="en-US" b="1">
                <a:latin typeface="Lucida Grande"/>
                <a:ea typeface="Gulim" pitchFamily="34" charset="-127"/>
              </a:rPr>
              <a:t>mRNA got degraded</a:t>
            </a:r>
          </a:p>
          <a:p>
            <a:pPr defTabSz="914400" eaLnBrk="1" latinLnBrk="1" hangingPunct="1">
              <a:spcBef>
                <a:spcPct val="50000"/>
              </a:spcBef>
              <a:buFontTx/>
              <a:buChar char="-"/>
            </a:pPr>
            <a:r>
              <a:rPr kumimoji="1" lang="en-US" altLang="en-US" b="1">
                <a:latin typeface="Lucida Grande"/>
                <a:ea typeface="Gulim" pitchFamily="34" charset="-127"/>
              </a:rPr>
              <a:t>Other translation machinery wasn’t present</a:t>
            </a:r>
          </a:p>
        </p:txBody>
      </p:sp>
    </p:spTree>
    <p:extLst>
      <p:ext uri="{BB962C8B-B14F-4D97-AF65-F5344CB8AC3E}">
        <p14:creationId xmlns:p14="http://schemas.microsoft.com/office/powerpoint/2010/main" val="373896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51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516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5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155" grpId="0"/>
      <p:bldP spid="305160" grpId="0"/>
      <p:bldP spid="30516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ext Box 2"/>
          <p:cNvSpPr txBox="1">
            <a:spLocks noChangeArrowheads="1"/>
          </p:cNvSpPr>
          <p:nvPr/>
        </p:nvSpPr>
        <p:spPr bwMode="auto">
          <a:xfrm>
            <a:off x="228600" y="304800"/>
            <a:ext cx="8458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defTabSz="914400" eaLnBrk="1" latinLnBrk="1" hangingPunct="1">
              <a:spcBef>
                <a:spcPct val="50000"/>
              </a:spcBef>
            </a:pPr>
            <a:r>
              <a:rPr kumimoji="1" lang="en-US" altLang="ko-KR" sz="2400" b="1">
                <a:latin typeface="Lucida Grande"/>
                <a:ea typeface="Gulim" pitchFamily="34" charset="-127"/>
              </a:rPr>
              <a:t>How to accurately identify the proteins being translated?</a:t>
            </a:r>
          </a:p>
        </p:txBody>
      </p:sp>
      <p:sp>
        <p:nvSpPr>
          <p:cNvPr id="307203" name="Text Box 3"/>
          <p:cNvSpPr txBox="1">
            <a:spLocks noChangeArrowheads="1"/>
          </p:cNvSpPr>
          <p:nvPr/>
        </p:nvSpPr>
        <p:spPr bwMode="auto">
          <a:xfrm>
            <a:off x="1219200" y="1066800"/>
            <a:ext cx="71628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defTabSz="914400" eaLnBrk="1" latinLnBrk="1" hangingPunct="1">
              <a:spcBef>
                <a:spcPct val="50000"/>
              </a:spcBef>
              <a:buFont typeface="Times"/>
              <a:buChar char="•"/>
            </a:pPr>
            <a:r>
              <a:rPr kumimoji="1" lang="en-US" altLang="en-US" b="1">
                <a:latin typeface="Lucida Grande"/>
                <a:ea typeface="Gulim" pitchFamily="34" charset="-127"/>
              </a:rPr>
              <a:t> 2D Gels</a:t>
            </a:r>
          </a:p>
          <a:p>
            <a:pPr defTabSz="914400" eaLnBrk="1" latinLnBrk="1" hangingPunct="1">
              <a:spcBef>
                <a:spcPct val="50000"/>
              </a:spcBef>
              <a:buFont typeface="Times"/>
              <a:buChar char="•"/>
            </a:pPr>
            <a:r>
              <a:rPr kumimoji="1" lang="en-US" altLang="en-US" b="1">
                <a:latin typeface="Lucida Grande"/>
                <a:ea typeface="Gulim" pitchFamily="34" charset="-127"/>
              </a:rPr>
              <a:t> Mass Spectrometry</a:t>
            </a:r>
          </a:p>
          <a:p>
            <a:pPr defTabSz="914400" eaLnBrk="1" latinLnBrk="1" hangingPunct="1">
              <a:spcBef>
                <a:spcPct val="50000"/>
              </a:spcBef>
              <a:buFont typeface="Times"/>
              <a:buChar char="•"/>
            </a:pPr>
            <a:r>
              <a:rPr kumimoji="1" lang="en-US" altLang="en-US" b="1">
                <a:latin typeface="Lucida Grande"/>
                <a:ea typeface="Gulim" pitchFamily="34" charset="-127"/>
              </a:rPr>
              <a:t> Western Blotting</a:t>
            </a:r>
          </a:p>
          <a:p>
            <a:pPr defTabSz="914400" eaLnBrk="1" latinLnBrk="1" hangingPunct="1">
              <a:spcBef>
                <a:spcPct val="50000"/>
              </a:spcBef>
              <a:buFont typeface="Times"/>
              <a:buChar char="•"/>
            </a:pPr>
            <a:r>
              <a:rPr kumimoji="1" lang="en-US" altLang="en-US" b="1">
                <a:latin typeface="Lucida Grande"/>
                <a:ea typeface="Gulim" pitchFamily="34" charset="-127"/>
              </a:rPr>
              <a:t> Protein microarrays</a:t>
            </a:r>
          </a:p>
          <a:p>
            <a:pPr defTabSz="914400" eaLnBrk="1" latinLnBrk="1" hangingPunct="1">
              <a:spcBef>
                <a:spcPct val="50000"/>
              </a:spcBef>
              <a:buFont typeface="Times"/>
              <a:buChar char="•"/>
            </a:pPr>
            <a:r>
              <a:rPr kumimoji="1" lang="en-US" altLang="en-US" b="1">
                <a:latin typeface="Lucida Grande"/>
                <a:ea typeface="Gulim" pitchFamily="34" charset="-127"/>
              </a:rPr>
              <a:t> Chromatography</a:t>
            </a:r>
          </a:p>
        </p:txBody>
      </p:sp>
      <p:sp>
        <p:nvSpPr>
          <p:cNvPr id="307204" name="Text Box 4"/>
          <p:cNvSpPr txBox="1">
            <a:spLocks noChangeArrowheads="1"/>
          </p:cNvSpPr>
          <p:nvPr/>
        </p:nvSpPr>
        <p:spPr bwMode="auto">
          <a:xfrm>
            <a:off x="304800" y="3429000"/>
            <a:ext cx="6781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defTabSz="914400" eaLnBrk="1" latinLnBrk="1" hangingPunct="1">
              <a:spcBef>
                <a:spcPct val="50000"/>
              </a:spcBef>
            </a:pPr>
            <a:r>
              <a:rPr kumimoji="1" lang="en-US" altLang="en-US" sz="2800" b="1">
                <a:solidFill>
                  <a:schemeClr val="accent2"/>
                </a:solidFill>
                <a:latin typeface="Lucida Grande"/>
                <a:ea typeface="Gulim" pitchFamily="34" charset="-127"/>
              </a:rPr>
              <a:t>Proteomics</a:t>
            </a:r>
          </a:p>
        </p:txBody>
      </p:sp>
      <p:sp>
        <p:nvSpPr>
          <p:cNvPr id="307205" name="Text Box 5"/>
          <p:cNvSpPr txBox="1">
            <a:spLocks noChangeArrowheads="1"/>
          </p:cNvSpPr>
          <p:nvPr/>
        </p:nvSpPr>
        <p:spPr bwMode="auto">
          <a:xfrm>
            <a:off x="1371600" y="3962400"/>
            <a:ext cx="6858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defTabSz="914400" eaLnBrk="1" latinLnBrk="1" hangingPunct="1">
              <a:spcBef>
                <a:spcPct val="50000"/>
              </a:spcBef>
            </a:pPr>
            <a:r>
              <a:rPr kumimoji="1" lang="en-US" altLang="en-US" b="1">
                <a:latin typeface="Lucida Grande"/>
                <a:ea typeface="Gulim" pitchFamily="34" charset="-127"/>
              </a:rPr>
              <a:t>Study of proteins, particularly their structure and function.</a:t>
            </a:r>
          </a:p>
        </p:txBody>
      </p:sp>
    </p:spTree>
    <p:extLst>
      <p:ext uri="{BB962C8B-B14F-4D97-AF65-F5344CB8AC3E}">
        <p14:creationId xmlns:p14="http://schemas.microsoft.com/office/powerpoint/2010/main" val="36777966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0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0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72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03" grpId="0"/>
      <p:bldP spid="307204" grpId="0"/>
      <p:bldP spid="30720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a:xfrm>
            <a:off x="457200" y="274638"/>
            <a:ext cx="8229600" cy="639762"/>
          </a:xfrm>
        </p:spPr>
        <p:txBody>
          <a:bodyPr/>
          <a:lstStyle/>
          <a:p>
            <a:r>
              <a:rPr lang="en-US" altLang="en-US" sz="3200" smtClean="0"/>
              <a:t>Transcription-level control in eukaryotes</a:t>
            </a:r>
          </a:p>
        </p:txBody>
      </p:sp>
      <p:sp>
        <p:nvSpPr>
          <p:cNvPr id="315395" name="Rectangle 3"/>
          <p:cNvSpPr>
            <a:spLocks noGrp="1" noChangeArrowheads="1"/>
          </p:cNvSpPr>
          <p:nvPr>
            <p:ph type="body" idx="1"/>
          </p:nvPr>
        </p:nvSpPr>
        <p:spPr>
          <a:xfrm>
            <a:off x="457200" y="1143000"/>
            <a:ext cx="8229600" cy="4525963"/>
          </a:xfrm>
        </p:spPr>
        <p:txBody>
          <a:bodyPr/>
          <a:lstStyle/>
          <a:p>
            <a:r>
              <a:rPr lang="en-US" altLang="en-US" sz="2400" b="1" dirty="0" smtClean="0"/>
              <a:t>For bacteria, they can control transcription by having transcription factors </a:t>
            </a:r>
            <a:r>
              <a:rPr lang="en-US" altLang="en-US" sz="2400" dirty="0" smtClean="0"/>
              <a:t>such as repressor proteins interact directly with DNA</a:t>
            </a:r>
          </a:p>
          <a:p>
            <a:r>
              <a:rPr lang="en-US" altLang="en-US" sz="2400" b="1" dirty="0" smtClean="0"/>
              <a:t>Transcription factors commonly control transcription in eukaryotes as well</a:t>
            </a:r>
            <a:r>
              <a:rPr lang="en-US" altLang="en-US" sz="2400" dirty="0" smtClean="0"/>
              <a:t>, but there is also another option…</a:t>
            </a:r>
          </a:p>
          <a:p>
            <a:r>
              <a:rPr lang="en-US" altLang="en-US" sz="2400" b="1" dirty="0" smtClean="0"/>
              <a:t>Histones! Control of transcription by regulating histone-DNA interactions</a:t>
            </a:r>
          </a:p>
        </p:txBody>
      </p:sp>
    </p:spTree>
    <p:extLst>
      <p:ext uri="{BB962C8B-B14F-4D97-AF65-F5344CB8AC3E}">
        <p14:creationId xmlns:p14="http://schemas.microsoft.com/office/powerpoint/2010/main" val="31184519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539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p:cNvSpPr>
            <a:spLocks noGrp="1"/>
          </p:cNvSpPr>
          <p:nvPr>
            <p:ph type="title" idx="4294967295"/>
          </p:nvPr>
        </p:nvSpPr>
        <p:spPr>
          <a:xfrm>
            <a:off x="0" y="274638"/>
            <a:ext cx="9144000" cy="1143000"/>
          </a:xfrm>
        </p:spPr>
        <p:txBody>
          <a:bodyPr/>
          <a:lstStyle/>
          <a:p>
            <a:r>
              <a:rPr lang="en-US" sz="3200" dirty="0" smtClean="0">
                <a:latin typeface="Arial" charset="0"/>
              </a:rPr>
              <a:t>Teaching an old dogma new tricks: the histone code is a major addendum to the central dogma</a:t>
            </a:r>
            <a:endParaRPr lang="en-US" sz="3200" dirty="0">
              <a:latin typeface="Arial" charset="0"/>
            </a:endParaRPr>
          </a:p>
        </p:txBody>
      </p:sp>
      <p:sp>
        <p:nvSpPr>
          <p:cNvPr id="32771" name="Content Placeholder 2"/>
          <p:cNvSpPr>
            <a:spLocks noGrp="1"/>
          </p:cNvSpPr>
          <p:nvPr>
            <p:ph idx="4294967295"/>
          </p:nvPr>
        </p:nvSpPr>
        <p:spPr/>
        <p:txBody>
          <a:bodyPr>
            <a:normAutofit/>
          </a:bodyPr>
          <a:lstStyle/>
          <a:p>
            <a:pPr lvl="1">
              <a:lnSpc>
                <a:spcPct val="90000"/>
              </a:lnSpc>
              <a:defRPr/>
            </a:pPr>
            <a:r>
              <a:rPr lang="en-US" sz="2400" dirty="0" smtClean="0">
                <a:latin typeface="Arial" charset="0"/>
              </a:rPr>
              <a:t>Central dogma is DNA</a:t>
            </a:r>
            <a:r>
              <a:rPr lang="en-US" sz="2400" dirty="0" smtClean="0">
                <a:latin typeface="Arial" charset="0"/>
                <a:sym typeface="Wingdings" panose="05000000000000000000" pitchFamily="2" charset="2"/>
              </a:rPr>
              <a:t> mRNA  protein</a:t>
            </a:r>
          </a:p>
          <a:p>
            <a:pPr lvl="1">
              <a:lnSpc>
                <a:spcPct val="90000"/>
              </a:lnSpc>
              <a:defRPr/>
            </a:pPr>
            <a:r>
              <a:rPr lang="en-US" sz="2400" dirty="0" smtClean="0">
                <a:latin typeface="Arial" charset="0"/>
                <a:sym typeface="Wingdings" panose="05000000000000000000" pitchFamily="2" charset="2"/>
              </a:rPr>
              <a:t>Gene  transcription  translation</a:t>
            </a:r>
            <a:endParaRPr lang="en-US" sz="2400" dirty="0" smtClean="0">
              <a:latin typeface="Arial" charset="0"/>
            </a:endParaRPr>
          </a:p>
          <a:p>
            <a:pPr lvl="1">
              <a:lnSpc>
                <a:spcPct val="90000"/>
              </a:lnSpc>
              <a:defRPr/>
            </a:pPr>
            <a:r>
              <a:rPr lang="en-US" sz="2400" dirty="0" smtClean="0">
                <a:latin typeface="Arial" charset="0"/>
              </a:rPr>
              <a:t>The </a:t>
            </a:r>
            <a:r>
              <a:rPr lang="en-US" sz="2400" b="1" dirty="0">
                <a:latin typeface="Arial" charset="0"/>
              </a:rPr>
              <a:t>histone code</a:t>
            </a:r>
            <a:r>
              <a:rPr lang="en-US" sz="2400" dirty="0">
                <a:latin typeface="Arial" charset="0"/>
              </a:rPr>
              <a:t> hypothesis states that the activity of a chromatin region depends on the degree of chemical modification of histone tails.</a:t>
            </a:r>
          </a:p>
          <a:p>
            <a:pPr lvl="1">
              <a:lnSpc>
                <a:spcPct val="90000"/>
              </a:lnSpc>
              <a:defRPr/>
            </a:pPr>
            <a:r>
              <a:rPr lang="en-US" sz="2400" dirty="0">
                <a:latin typeface="Arial" charset="0"/>
              </a:rPr>
              <a:t>Histone tail modifications influence chromatin in two ways:</a:t>
            </a:r>
          </a:p>
          <a:p>
            <a:pPr lvl="2">
              <a:lnSpc>
                <a:spcPct val="90000"/>
              </a:lnSpc>
              <a:defRPr/>
            </a:pPr>
            <a:r>
              <a:rPr lang="en-US" sz="2000" dirty="0">
                <a:latin typeface="Arial" charset="0"/>
              </a:rPr>
              <a:t>Serve as docking sites to recruit </a:t>
            </a:r>
            <a:r>
              <a:rPr lang="en-US" sz="2000" dirty="0" err="1">
                <a:latin typeface="Arial" charset="0"/>
              </a:rPr>
              <a:t>nonhistone</a:t>
            </a:r>
            <a:r>
              <a:rPr lang="en-US" sz="2000" dirty="0">
                <a:latin typeface="Arial" charset="0"/>
              </a:rPr>
              <a:t> proteins.</a:t>
            </a:r>
          </a:p>
          <a:p>
            <a:pPr lvl="2">
              <a:lnSpc>
                <a:spcPct val="90000"/>
              </a:lnSpc>
              <a:defRPr/>
            </a:pPr>
            <a:r>
              <a:rPr lang="en-US" sz="2000" dirty="0">
                <a:latin typeface="Arial" charset="0"/>
              </a:rPr>
              <a:t>Alter the way in which histones of neighboring nucleosomes interact with one another</a:t>
            </a:r>
            <a:r>
              <a:rPr lang="en-US" sz="2000" dirty="0" smtClean="0">
                <a:latin typeface="Arial" charset="0"/>
              </a:rPr>
              <a:t>.</a:t>
            </a:r>
          </a:p>
          <a:p>
            <a:pPr lvl="2">
              <a:lnSpc>
                <a:spcPct val="90000"/>
              </a:lnSpc>
              <a:defRPr/>
            </a:pPr>
            <a:r>
              <a:rPr lang="en-US" sz="2000" b="1" dirty="0" smtClean="0">
                <a:latin typeface="Arial" charset="0"/>
              </a:rPr>
              <a:t>And tail modifications can be heritable, so that they can be passed on to a subsequent generation if in germ cells</a:t>
            </a:r>
            <a:endParaRPr lang="en-US" sz="2000" b="1" dirty="0">
              <a:latin typeface="Arial" charset="0"/>
            </a:endParaRPr>
          </a:p>
          <a:p>
            <a:pPr lvl="2">
              <a:lnSpc>
                <a:spcPct val="90000"/>
              </a:lnSpc>
              <a:defRPr/>
            </a:pPr>
            <a:endParaRPr lang="en-US" dirty="0">
              <a:latin typeface="Arial" charset="0"/>
            </a:endParaRPr>
          </a:p>
        </p:txBody>
      </p:sp>
    </p:spTree>
    <p:extLst>
      <p:ext uri="{BB962C8B-B14F-4D97-AF65-F5344CB8AC3E}">
        <p14:creationId xmlns:p14="http://schemas.microsoft.com/office/powerpoint/2010/main" val="21071954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p:cNvSpPr>
            <a:spLocks noGrp="1"/>
          </p:cNvSpPr>
          <p:nvPr>
            <p:ph type="title" idx="4294967295"/>
          </p:nvPr>
        </p:nvSpPr>
        <p:spPr>
          <a:xfrm>
            <a:off x="0" y="274638"/>
            <a:ext cx="9144000" cy="1143000"/>
          </a:xfrm>
        </p:spPr>
        <p:txBody>
          <a:bodyPr/>
          <a:lstStyle/>
          <a:p>
            <a:r>
              <a:rPr lang="en-US" sz="3600" dirty="0" smtClean="0">
                <a:latin typeface="Arial" charset="0"/>
              </a:rPr>
              <a:t>Histone control of access to DNA (eukaryotes only)</a:t>
            </a:r>
            <a:endParaRPr lang="en-US" sz="3600" dirty="0">
              <a:latin typeface="Arial" charset="0"/>
            </a:endParaRPr>
          </a:p>
        </p:txBody>
      </p:sp>
      <p:sp>
        <p:nvSpPr>
          <p:cNvPr id="32771" name="Content Placeholder 2"/>
          <p:cNvSpPr>
            <a:spLocks noGrp="1"/>
          </p:cNvSpPr>
          <p:nvPr>
            <p:ph idx="4294967295"/>
          </p:nvPr>
        </p:nvSpPr>
        <p:spPr/>
        <p:txBody>
          <a:bodyPr>
            <a:normAutofit/>
          </a:bodyPr>
          <a:lstStyle/>
          <a:p>
            <a:pPr lvl="1">
              <a:lnSpc>
                <a:spcPct val="90000"/>
              </a:lnSpc>
              <a:defRPr/>
            </a:pPr>
            <a:r>
              <a:rPr lang="en-US" dirty="0" smtClean="0">
                <a:latin typeface="Arial" charset="0"/>
              </a:rPr>
              <a:t>The </a:t>
            </a:r>
            <a:r>
              <a:rPr lang="en-US" b="1" dirty="0">
                <a:latin typeface="Arial" charset="0"/>
              </a:rPr>
              <a:t>histone code</a:t>
            </a:r>
            <a:r>
              <a:rPr lang="en-US" dirty="0">
                <a:latin typeface="Arial" charset="0"/>
              </a:rPr>
              <a:t> hypothesis states that the activity of a chromatin region depends on the degree of chemical modification of histone tails.</a:t>
            </a:r>
          </a:p>
          <a:p>
            <a:pPr lvl="1">
              <a:lnSpc>
                <a:spcPct val="90000"/>
              </a:lnSpc>
              <a:defRPr/>
            </a:pPr>
            <a:r>
              <a:rPr lang="en-US" dirty="0">
                <a:latin typeface="Arial" charset="0"/>
              </a:rPr>
              <a:t>Histone tail modifications influence chromatin in two ways:</a:t>
            </a:r>
          </a:p>
          <a:p>
            <a:pPr lvl="2">
              <a:lnSpc>
                <a:spcPct val="90000"/>
              </a:lnSpc>
              <a:defRPr/>
            </a:pPr>
            <a:r>
              <a:rPr lang="en-US" dirty="0">
                <a:latin typeface="Arial" charset="0"/>
              </a:rPr>
              <a:t>Serve as docking sites to recruit </a:t>
            </a:r>
            <a:r>
              <a:rPr lang="en-US" dirty="0" err="1">
                <a:latin typeface="Arial" charset="0"/>
              </a:rPr>
              <a:t>nonhistone</a:t>
            </a:r>
            <a:r>
              <a:rPr lang="en-US" dirty="0">
                <a:latin typeface="Arial" charset="0"/>
              </a:rPr>
              <a:t> proteins.</a:t>
            </a:r>
          </a:p>
          <a:p>
            <a:pPr lvl="2">
              <a:lnSpc>
                <a:spcPct val="90000"/>
              </a:lnSpc>
              <a:defRPr/>
            </a:pPr>
            <a:r>
              <a:rPr lang="en-US" dirty="0">
                <a:latin typeface="Arial" charset="0"/>
              </a:rPr>
              <a:t>Alter the way in which histones of neighboring nucleosomes interact with one another.</a:t>
            </a:r>
          </a:p>
          <a:p>
            <a:pPr lvl="2">
              <a:lnSpc>
                <a:spcPct val="90000"/>
              </a:lnSpc>
              <a:defRPr/>
            </a:pPr>
            <a:endParaRPr lang="en-US" dirty="0">
              <a:latin typeface="Arial"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p:cNvSpPr>
            <a:spLocks noGrp="1" noChangeArrowheads="1"/>
          </p:cNvSpPr>
          <p:nvPr>
            <p:ph type="title"/>
          </p:nvPr>
        </p:nvSpPr>
        <p:spPr>
          <a:xfrm>
            <a:off x="228600" y="152400"/>
            <a:ext cx="8686800" cy="1020763"/>
          </a:xfrm>
        </p:spPr>
        <p:txBody>
          <a:bodyPr/>
          <a:lstStyle/>
          <a:p>
            <a:r>
              <a:rPr lang="en-US" sz="3200">
                <a:latin typeface="Arial" charset="0"/>
              </a:rPr>
              <a:t>ATP-dependent chromatin remodeling permits access to DNA when needed (transcription!)</a:t>
            </a:r>
          </a:p>
        </p:txBody>
      </p:sp>
      <p:sp>
        <p:nvSpPr>
          <p:cNvPr id="112642" name="Rectangle 3"/>
          <p:cNvSpPr>
            <a:spLocks noGrp="1" noChangeArrowheads="1"/>
          </p:cNvSpPr>
          <p:nvPr>
            <p:ph type="body" idx="1"/>
          </p:nvPr>
        </p:nvSpPr>
        <p:spPr/>
        <p:txBody>
          <a:bodyPr/>
          <a:lstStyle/>
          <a:p>
            <a:endParaRPr lang="en-US">
              <a:latin typeface="Arial" charset="0"/>
            </a:endParaRPr>
          </a:p>
        </p:txBody>
      </p:sp>
      <p:pic>
        <p:nvPicPr>
          <p:cNvPr id="112643" name="Picture 4" descr="ch4f33_chromatinremodel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371600"/>
            <a:ext cx="5978525" cy="442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37" name="Text Box 5"/>
          <p:cNvSpPr txBox="1">
            <a:spLocks noChangeArrowheads="1"/>
          </p:cNvSpPr>
          <p:nvPr/>
        </p:nvSpPr>
        <p:spPr bwMode="auto">
          <a:xfrm>
            <a:off x="4191000" y="6324600"/>
            <a:ext cx="457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a:cs typeface="Arial" charset="0"/>
              </a:rPr>
              <a:t>Alberts et al. </a:t>
            </a:r>
            <a:r>
              <a:rPr lang="en-US" u="sng">
                <a:cs typeface="Arial" charset="0"/>
              </a:rPr>
              <a:t>Molecular Biology of the Cell</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 Diagonal Corner Rectangle 20"/>
          <p:cNvSpPr/>
          <p:nvPr/>
        </p:nvSpPr>
        <p:spPr>
          <a:xfrm>
            <a:off x="6629400" y="6248400"/>
            <a:ext cx="2133600" cy="457200"/>
          </a:xfrm>
          <a:prstGeom prst="round2Diag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Round Diagonal Corner Rectangle 19"/>
          <p:cNvSpPr/>
          <p:nvPr/>
        </p:nvSpPr>
        <p:spPr>
          <a:xfrm>
            <a:off x="3733800" y="6248400"/>
            <a:ext cx="2133600" cy="457200"/>
          </a:xfrm>
          <a:prstGeom prst="round2Diag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9" name="Round Diagonal Corner Rectangle 18"/>
          <p:cNvSpPr/>
          <p:nvPr/>
        </p:nvSpPr>
        <p:spPr>
          <a:xfrm>
            <a:off x="381000" y="6248400"/>
            <a:ext cx="2286000" cy="457200"/>
          </a:xfrm>
          <a:prstGeom prst="round2Diag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 name="Round Diagonal Corner Rectangle 17"/>
          <p:cNvSpPr/>
          <p:nvPr/>
        </p:nvSpPr>
        <p:spPr>
          <a:xfrm>
            <a:off x="6400800" y="3352800"/>
            <a:ext cx="2133600" cy="457200"/>
          </a:xfrm>
          <a:prstGeom prst="round2Diag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Round Diagonal Corner Rectangle 16"/>
          <p:cNvSpPr/>
          <p:nvPr/>
        </p:nvSpPr>
        <p:spPr>
          <a:xfrm>
            <a:off x="3429000" y="3276600"/>
            <a:ext cx="2133600" cy="457200"/>
          </a:xfrm>
          <a:prstGeom prst="round2Diag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title" idx="4294967295"/>
          </p:nvPr>
        </p:nvSpPr>
        <p:spPr>
          <a:xfrm>
            <a:off x="152400" y="76200"/>
            <a:ext cx="8839200" cy="914400"/>
          </a:xfrm>
        </p:spPr>
        <p:txBody>
          <a:bodyPr>
            <a:normAutofit fontScale="90000"/>
          </a:bodyPr>
          <a:lstStyle/>
          <a:p>
            <a:pPr>
              <a:defRPr/>
            </a:pPr>
            <a:r>
              <a:rPr lang="en-US" sz="2800" b="1" u="sng">
                <a:solidFill>
                  <a:srgbClr val="17375E"/>
                </a:solidFill>
                <a:latin typeface="Arial" charset="0"/>
                <a:cs typeface="+mj-cs"/>
              </a:rPr>
              <a:t>Epigenetics – a form of transcriptional level control via control of DNA genome </a:t>
            </a:r>
          </a:p>
        </p:txBody>
      </p:sp>
      <p:sp>
        <p:nvSpPr>
          <p:cNvPr id="5129" name="Content Placeholder 2"/>
          <p:cNvSpPr>
            <a:spLocks noGrp="1"/>
          </p:cNvSpPr>
          <p:nvPr>
            <p:ph idx="4294967295"/>
          </p:nvPr>
        </p:nvSpPr>
        <p:spPr>
          <a:xfrm flipV="1">
            <a:off x="8458200" y="6553200"/>
            <a:ext cx="228600" cy="76200"/>
          </a:xfrm>
        </p:spPr>
        <p:txBody>
          <a:bodyPr>
            <a:normAutofit fontScale="25000" lnSpcReduction="20000"/>
          </a:bodyPr>
          <a:lstStyle/>
          <a:p>
            <a:pPr>
              <a:lnSpc>
                <a:spcPct val="80000"/>
              </a:lnSpc>
              <a:defRPr/>
            </a:pPr>
            <a:endParaRPr lang="en-US" sz="800">
              <a:latin typeface="Arial" charset="0"/>
              <a:cs typeface="+mn-cs"/>
            </a:endParaRPr>
          </a:p>
        </p:txBody>
      </p:sp>
      <p:pic>
        <p:nvPicPr>
          <p:cNvPr id="114696" name="Picture 4" descr="http://www.healthmango.com/wp-content/uploads/2009/11/aging.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200400" y="914400"/>
            <a:ext cx="27527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7" name="Picture 5"/>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3886200"/>
            <a:ext cx="3048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8" name="Picture 7" descr="http://www6.ufrgs.br/favet/imunovet/molecular_immunology/blood-cell-development.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096000" y="990600"/>
            <a:ext cx="2886075"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9" name="Picture 9" descr="http://www.sabiosciences.com/images/METHYL_bioVALIDATION.gif"/>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3200400" y="3962400"/>
            <a:ext cx="3048000" cy="227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700" name="Picture 11" descr="http://t1.gstatic.com/images?q=tbn:ANd9GcSPo6jsDYrReDfIqHzIvBZxUvqazcIGVuqbQEjDwl1o7UGCDxw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0800" y="3962400"/>
            <a:ext cx="2590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01" name="TextBox 10"/>
          <p:cNvSpPr txBox="1">
            <a:spLocks noChangeArrowheads="1"/>
          </p:cNvSpPr>
          <p:nvPr/>
        </p:nvSpPr>
        <p:spPr bwMode="auto">
          <a:xfrm>
            <a:off x="4038600" y="3352800"/>
            <a:ext cx="1447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b="1">
                <a:latin typeface="Calibri" charset="0"/>
              </a:rPr>
              <a:t>Ageing </a:t>
            </a:r>
          </a:p>
        </p:txBody>
      </p:sp>
      <p:sp>
        <p:nvSpPr>
          <p:cNvPr id="114702" name="TextBox 11"/>
          <p:cNvSpPr txBox="1">
            <a:spLocks noChangeArrowheads="1"/>
          </p:cNvSpPr>
          <p:nvPr/>
        </p:nvSpPr>
        <p:spPr bwMode="auto">
          <a:xfrm>
            <a:off x="6477000" y="3429000"/>
            <a:ext cx="2209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b="1">
                <a:latin typeface="Calibri" charset="0"/>
              </a:rPr>
              <a:t>Cellular differentiation</a:t>
            </a:r>
          </a:p>
        </p:txBody>
      </p:sp>
      <p:sp>
        <p:nvSpPr>
          <p:cNvPr id="114703" name="TextBox 12"/>
          <p:cNvSpPr txBox="1">
            <a:spLocks noChangeArrowheads="1"/>
          </p:cNvSpPr>
          <p:nvPr/>
        </p:nvSpPr>
        <p:spPr bwMode="auto">
          <a:xfrm>
            <a:off x="381000" y="6324600"/>
            <a:ext cx="2438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b="1">
                <a:latin typeface="Calibri" charset="0"/>
              </a:rPr>
              <a:t>Embryonic Development </a:t>
            </a:r>
          </a:p>
        </p:txBody>
      </p:sp>
      <p:sp>
        <p:nvSpPr>
          <p:cNvPr id="114704" name="TextBox 13"/>
          <p:cNvSpPr txBox="1">
            <a:spLocks noChangeArrowheads="1"/>
          </p:cNvSpPr>
          <p:nvPr/>
        </p:nvSpPr>
        <p:spPr bwMode="auto">
          <a:xfrm>
            <a:off x="4267200" y="6324600"/>
            <a:ext cx="1752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b="1">
                <a:latin typeface="Calibri" charset="0"/>
              </a:rPr>
              <a:t>Cancer</a:t>
            </a:r>
          </a:p>
        </p:txBody>
      </p:sp>
      <p:sp>
        <p:nvSpPr>
          <p:cNvPr id="114705" name="TextBox 14"/>
          <p:cNvSpPr txBox="1">
            <a:spLocks noChangeArrowheads="1"/>
          </p:cNvSpPr>
          <p:nvPr/>
        </p:nvSpPr>
        <p:spPr bwMode="auto">
          <a:xfrm>
            <a:off x="6934200" y="6324600"/>
            <a:ext cx="1828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b="1">
                <a:latin typeface="Calibri" charset="0"/>
              </a:rPr>
              <a:t>Other diseases</a:t>
            </a:r>
          </a:p>
        </p:txBody>
      </p:sp>
      <p:sp>
        <p:nvSpPr>
          <p:cNvPr id="114706" name="Rectangle 2"/>
          <p:cNvSpPr>
            <a:spLocks noChangeArrowheads="1"/>
          </p:cNvSpPr>
          <p:nvPr/>
        </p:nvSpPr>
        <p:spPr bwMode="auto">
          <a:xfrm>
            <a:off x="93663" y="838200"/>
            <a:ext cx="2878137"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atin typeface="Calibri" charset="0"/>
              </a:rPr>
              <a:t>Epigenetics is the study of heritable changes in gene expression caused by mechanisms other than changes in the underlying DNA sequence </a:t>
            </a:r>
          </a:p>
          <a:p>
            <a:endParaRPr lang="en-US">
              <a:latin typeface="Calibri" charset="0"/>
            </a:endParaRPr>
          </a:p>
          <a:p>
            <a:r>
              <a:rPr lang="en-US">
                <a:latin typeface="Calibri" charset="0"/>
              </a:rPr>
              <a:t>Histone modifications</a:t>
            </a:r>
          </a:p>
          <a:p>
            <a:r>
              <a:rPr lang="en-US">
                <a:latin typeface="Calibri" charset="0"/>
              </a:rPr>
              <a:t>DNA methylation</a:t>
            </a:r>
          </a:p>
          <a:p>
            <a:endParaRPr lang="en-US">
              <a:latin typeface="Calibri" charset="0"/>
            </a:endParaRPr>
          </a:p>
          <a:p>
            <a:endParaRPr lang="en-US">
              <a:latin typeface="Calibri"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nature.com/nrc/journal/v1/n3/images/nrc1201-194a-f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020762"/>
            <a:ext cx="5715000" cy="44386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0"/>
            <a:ext cx="8229600" cy="1143000"/>
          </a:xfrm>
        </p:spPr>
        <p:txBody>
          <a:bodyPr/>
          <a:lstStyle/>
          <a:p>
            <a:r>
              <a:rPr lang="en-US" sz="3200" dirty="0" smtClean="0"/>
              <a:t>Histone review</a:t>
            </a:r>
            <a:endParaRPr lang="en-US" sz="3200" dirty="0"/>
          </a:p>
        </p:txBody>
      </p:sp>
      <p:sp>
        <p:nvSpPr>
          <p:cNvPr id="3" name="Content Placeholder 2"/>
          <p:cNvSpPr>
            <a:spLocks noGrp="1"/>
          </p:cNvSpPr>
          <p:nvPr>
            <p:ph idx="1"/>
          </p:nvPr>
        </p:nvSpPr>
        <p:spPr>
          <a:xfrm>
            <a:off x="457200" y="5334000"/>
            <a:ext cx="8229600" cy="914400"/>
          </a:xfrm>
        </p:spPr>
        <p:txBody>
          <a:bodyPr/>
          <a:lstStyle/>
          <a:p>
            <a:pPr marL="0" indent="0">
              <a:buNone/>
            </a:pPr>
            <a:r>
              <a:rPr lang="en-US" sz="2000" dirty="0" smtClean="0"/>
              <a:t>DNA in eukaryotes often wraps around in a stereotyped fashion around these highly stereotyped protein subunits. The tails of the histone proteins may be modified to affect transcription and other signaling. </a:t>
            </a:r>
            <a:endParaRPr lang="en-US" sz="2000" dirty="0"/>
          </a:p>
        </p:txBody>
      </p:sp>
    </p:spTree>
    <p:extLst>
      <p:ext uri="{BB962C8B-B14F-4D97-AF65-F5344CB8AC3E}">
        <p14:creationId xmlns:p14="http://schemas.microsoft.com/office/powerpoint/2010/main" val="1892091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Title 1"/>
          <p:cNvSpPr>
            <a:spLocks noGrp="1"/>
          </p:cNvSpPr>
          <p:nvPr>
            <p:ph type="title" idx="4294967295"/>
          </p:nvPr>
        </p:nvSpPr>
        <p:spPr>
          <a:xfrm>
            <a:off x="457200" y="274638"/>
            <a:ext cx="8229600" cy="639762"/>
          </a:xfrm>
        </p:spPr>
        <p:txBody>
          <a:bodyPr/>
          <a:lstStyle/>
          <a:p>
            <a:r>
              <a:rPr lang="en-US" sz="3200">
                <a:latin typeface="Arial" charset="0"/>
              </a:rPr>
              <a:t>Histone modifications and </a:t>
            </a:r>
            <a:r>
              <a:rPr lang="ja-JP" altLang="en-US" sz="3200">
                <a:latin typeface="Arial" charset="0"/>
              </a:rPr>
              <a:t>“</a:t>
            </a:r>
            <a:r>
              <a:rPr lang="en-US" altLang="ja-JP" sz="3200">
                <a:latin typeface="Arial" charset="0"/>
              </a:rPr>
              <a:t>histone code</a:t>
            </a:r>
            <a:r>
              <a:rPr lang="ja-JP" altLang="en-US" sz="3200">
                <a:latin typeface="Arial" charset="0"/>
              </a:rPr>
              <a:t>”</a:t>
            </a:r>
            <a:endParaRPr lang="en-US" sz="3200">
              <a:latin typeface="Arial" charset="0"/>
            </a:endParaRPr>
          </a:p>
        </p:txBody>
      </p:sp>
      <p:pic>
        <p:nvPicPr>
          <p:cNvPr id="117762" name="Picture 4" descr="karp6_fig_12_1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69863" y="1219200"/>
            <a:ext cx="4706937" cy="487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156" name="Text Box 4"/>
          <p:cNvSpPr txBox="1">
            <a:spLocks noChangeArrowheads="1"/>
          </p:cNvSpPr>
          <p:nvPr/>
        </p:nvSpPr>
        <p:spPr bwMode="auto">
          <a:xfrm>
            <a:off x="4876800" y="1066800"/>
            <a:ext cx="4038600"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buFontTx/>
              <a:buChar char="•"/>
              <a:defRPr/>
            </a:pPr>
            <a:r>
              <a:rPr lang="en-US" dirty="0">
                <a:cs typeface="Arial" charset="0"/>
              </a:rPr>
              <a:t> Histone proteins can be phosphorylated, methylated or acetylated. </a:t>
            </a:r>
          </a:p>
          <a:p>
            <a:pPr>
              <a:spcBef>
                <a:spcPct val="50000"/>
              </a:spcBef>
              <a:buFontTx/>
              <a:buChar char="•"/>
              <a:defRPr/>
            </a:pPr>
            <a:r>
              <a:rPr lang="en-US" dirty="0">
                <a:cs typeface="Arial" charset="0"/>
              </a:rPr>
              <a:t> These modifications can make the DNA associated with the histone more or less accessible to transcription, depending on the specific pattern of modifications</a:t>
            </a:r>
          </a:p>
          <a:p>
            <a:pPr>
              <a:spcBef>
                <a:spcPct val="50000"/>
              </a:spcBef>
              <a:buFontTx/>
              <a:buChar char="•"/>
              <a:defRPr/>
            </a:pPr>
            <a:r>
              <a:rPr lang="en-US" dirty="0">
                <a:cs typeface="Arial" charset="0"/>
              </a:rPr>
              <a:t> Specific modifications can also recruit specific proteins that begin transcription of a gene (transcription factors)</a:t>
            </a:r>
          </a:p>
          <a:p>
            <a:pPr>
              <a:spcBef>
                <a:spcPct val="50000"/>
              </a:spcBef>
              <a:buFontTx/>
              <a:buChar char="•"/>
              <a:defRPr/>
            </a:pPr>
            <a:r>
              <a:rPr lang="en-US" dirty="0">
                <a:cs typeface="Arial" charset="0"/>
              </a:rPr>
              <a:t> The histone modifications form what is known as the </a:t>
            </a:r>
            <a:r>
              <a:rPr lang="ja-JP" altLang="en-US" dirty="0">
                <a:latin typeface="Arial"/>
                <a:cs typeface="Arial" charset="0"/>
              </a:rPr>
              <a:t>“</a:t>
            </a:r>
            <a:r>
              <a:rPr lang="en-US" dirty="0">
                <a:cs typeface="Arial" charset="0"/>
              </a:rPr>
              <a:t>histone code</a:t>
            </a:r>
            <a:r>
              <a:rPr lang="ja-JP" altLang="en-US" dirty="0">
                <a:latin typeface="Arial"/>
                <a:cs typeface="Arial" charset="0"/>
              </a:rPr>
              <a:t>”</a:t>
            </a:r>
            <a:endParaRPr lang="en-US" dirty="0">
              <a:cs typeface="Arial" charset="0"/>
            </a:endParaRPr>
          </a:p>
          <a:p>
            <a:pPr>
              <a:spcBef>
                <a:spcPct val="50000"/>
              </a:spcBef>
              <a:buFontTx/>
              <a:buChar char="•"/>
              <a:defRPr/>
            </a:pPr>
            <a:endParaRPr lang="en-US" dirty="0">
              <a:cs typeface="Arial"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Title 1"/>
          <p:cNvSpPr>
            <a:spLocks noGrp="1"/>
          </p:cNvSpPr>
          <p:nvPr>
            <p:ph type="title" idx="4294967295"/>
          </p:nvPr>
        </p:nvSpPr>
        <p:spPr>
          <a:xfrm>
            <a:off x="457200" y="274638"/>
            <a:ext cx="8229600" cy="639762"/>
          </a:xfrm>
        </p:spPr>
        <p:txBody>
          <a:bodyPr/>
          <a:lstStyle/>
          <a:p>
            <a:r>
              <a:rPr lang="en-US" sz="3200">
                <a:latin typeface="Arial" charset="0"/>
              </a:rPr>
              <a:t>Histone modifications and </a:t>
            </a:r>
            <a:r>
              <a:rPr lang="ja-JP" altLang="en-US" sz="3200">
                <a:latin typeface="Arial" charset="0"/>
              </a:rPr>
              <a:t>“</a:t>
            </a:r>
            <a:r>
              <a:rPr lang="en-US" altLang="ja-JP" sz="3200">
                <a:latin typeface="Arial" charset="0"/>
              </a:rPr>
              <a:t>histone code</a:t>
            </a:r>
            <a:r>
              <a:rPr lang="ja-JP" altLang="en-US" sz="3200">
                <a:latin typeface="Arial" charset="0"/>
              </a:rPr>
              <a:t>”</a:t>
            </a:r>
            <a:endParaRPr lang="en-US" sz="3200">
              <a:latin typeface="Arial" charset="0"/>
            </a:endParaRPr>
          </a:p>
        </p:txBody>
      </p:sp>
      <p:pic>
        <p:nvPicPr>
          <p:cNvPr id="117762" name="Picture 4" descr="karp6_fig_12_1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69863" y="1219200"/>
            <a:ext cx="4706937" cy="487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156" name="Text Box 4"/>
          <p:cNvSpPr txBox="1">
            <a:spLocks noChangeArrowheads="1"/>
          </p:cNvSpPr>
          <p:nvPr/>
        </p:nvSpPr>
        <p:spPr bwMode="auto">
          <a:xfrm>
            <a:off x="4876800" y="1066800"/>
            <a:ext cx="4038600" cy="517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buFontTx/>
              <a:buChar char="•"/>
              <a:defRPr/>
            </a:pPr>
            <a:r>
              <a:rPr lang="en-US" dirty="0">
                <a:cs typeface="Arial" charset="0"/>
              </a:rPr>
              <a:t> Histone proteins can be phosphorylated, methylated or acetylated. </a:t>
            </a:r>
          </a:p>
          <a:p>
            <a:pPr>
              <a:spcBef>
                <a:spcPct val="50000"/>
              </a:spcBef>
              <a:buFontTx/>
              <a:buChar char="•"/>
              <a:defRPr/>
            </a:pPr>
            <a:r>
              <a:rPr lang="en-US" dirty="0">
                <a:cs typeface="Arial" charset="0"/>
              </a:rPr>
              <a:t> These modifications can make the DNA associated with the histone more or less accessible to transcription, depending on the specific pattern of modifications</a:t>
            </a:r>
          </a:p>
          <a:p>
            <a:pPr>
              <a:spcBef>
                <a:spcPct val="50000"/>
              </a:spcBef>
              <a:buFontTx/>
              <a:buChar char="•"/>
              <a:defRPr/>
            </a:pPr>
            <a:r>
              <a:rPr lang="en-US" sz="2000" b="1" dirty="0" smtClean="0">
                <a:cs typeface="Arial" charset="0"/>
              </a:rPr>
              <a:t>Acetylated </a:t>
            </a:r>
            <a:r>
              <a:rPr lang="en-US" sz="2000" b="1" dirty="0">
                <a:cs typeface="Arial" charset="0"/>
              </a:rPr>
              <a:t>histones </a:t>
            </a:r>
            <a:r>
              <a:rPr lang="en-US" sz="2000" b="1" u="sng" dirty="0">
                <a:cs typeface="Arial" charset="0"/>
              </a:rPr>
              <a:t>permit transcription</a:t>
            </a:r>
            <a:r>
              <a:rPr lang="en-US" sz="2000" b="1" dirty="0">
                <a:cs typeface="Arial" charset="0"/>
              </a:rPr>
              <a:t>, for </a:t>
            </a:r>
            <a:r>
              <a:rPr lang="en-US" sz="2000" b="1" dirty="0" smtClean="0">
                <a:cs typeface="Arial" charset="0"/>
              </a:rPr>
              <a:t>example</a:t>
            </a:r>
          </a:p>
          <a:p>
            <a:pPr>
              <a:spcBef>
                <a:spcPct val="50000"/>
              </a:spcBef>
              <a:buFontTx/>
              <a:buChar char="•"/>
              <a:defRPr/>
            </a:pPr>
            <a:r>
              <a:rPr lang="en-US" sz="2000" b="1" dirty="0" smtClean="0">
                <a:cs typeface="Arial" charset="0"/>
              </a:rPr>
              <a:t>Methylated histones typically </a:t>
            </a:r>
            <a:r>
              <a:rPr lang="en-US" sz="2000" b="1" u="sng" dirty="0" smtClean="0">
                <a:cs typeface="Arial" charset="0"/>
              </a:rPr>
              <a:t>block transcription</a:t>
            </a:r>
          </a:p>
          <a:p>
            <a:pPr>
              <a:spcBef>
                <a:spcPct val="50000"/>
              </a:spcBef>
              <a:buFontTx/>
              <a:buChar char="•"/>
              <a:defRPr/>
            </a:pPr>
            <a:r>
              <a:rPr lang="en-US" sz="2000" dirty="0" smtClean="0">
                <a:cs typeface="Arial" charset="0"/>
              </a:rPr>
              <a:t>Histone phosphorylation has multiple functions</a:t>
            </a:r>
            <a:endParaRPr lang="en-US" sz="2000" dirty="0">
              <a:cs typeface="Arial" charset="0"/>
            </a:endParaRPr>
          </a:p>
          <a:p>
            <a:pPr>
              <a:spcBef>
                <a:spcPct val="50000"/>
              </a:spcBef>
              <a:defRPr/>
            </a:pPr>
            <a:endParaRPr lang="en-US" dirty="0">
              <a:cs typeface="Arial" charset="0"/>
            </a:endParaRPr>
          </a:p>
        </p:txBody>
      </p:sp>
    </p:spTree>
    <p:extLst>
      <p:ext uri="{BB962C8B-B14F-4D97-AF65-F5344CB8AC3E}">
        <p14:creationId xmlns:p14="http://schemas.microsoft.com/office/powerpoint/2010/main" val="14400852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p:cNvSpPr>
          <p:nvPr>
            <p:ph type="title"/>
          </p:nvPr>
        </p:nvSpPr>
        <p:spPr>
          <a:xfrm>
            <a:off x="457200" y="122238"/>
            <a:ext cx="8229600" cy="944562"/>
          </a:xfrm>
        </p:spPr>
        <p:txBody>
          <a:bodyPr/>
          <a:lstStyle/>
          <a:p>
            <a:r>
              <a:rPr lang="en-US" sz="3200" smtClean="0"/>
              <a:t>Genetic circuits, natural or synthetic, can perform logical operations</a:t>
            </a:r>
          </a:p>
        </p:txBody>
      </p:sp>
      <p:sp>
        <p:nvSpPr>
          <p:cNvPr id="83971" name="Rectangle 3"/>
          <p:cNvSpPr>
            <a:spLocks noGrp="1"/>
          </p:cNvSpPr>
          <p:nvPr>
            <p:ph type="body" idx="1"/>
          </p:nvPr>
        </p:nvSpPr>
        <p:spPr>
          <a:xfrm>
            <a:off x="457200" y="5456238"/>
            <a:ext cx="8229600" cy="944562"/>
          </a:xfrm>
        </p:spPr>
        <p:txBody>
          <a:bodyPr/>
          <a:lstStyle/>
          <a:p>
            <a:endParaRPr lang="en-US" smtClean="0"/>
          </a:p>
        </p:txBody>
      </p:sp>
      <p:pic>
        <p:nvPicPr>
          <p:cNvPr id="83972" name="Picture 4"/>
          <p:cNvPicPr>
            <a:picLocks noChangeAspect="1" noChangeArrowheads="1"/>
          </p:cNvPicPr>
          <p:nvPr/>
        </p:nvPicPr>
        <p:blipFill>
          <a:blip r:embed="rId2"/>
          <a:srcRect/>
          <a:stretch>
            <a:fillRect/>
          </a:stretch>
        </p:blipFill>
        <p:spPr bwMode="auto">
          <a:xfrm>
            <a:off x="1371600" y="1066800"/>
            <a:ext cx="6399213" cy="4157663"/>
          </a:xfrm>
          <a:prstGeom prst="rect">
            <a:avLst/>
          </a:prstGeom>
          <a:noFill/>
          <a:ln w="9525">
            <a:noFill/>
            <a:miter lim="800000"/>
            <a:headEnd/>
            <a:tailEnd/>
          </a:ln>
          <a:effectLst/>
        </p:spPr>
      </p:pic>
      <p:sp>
        <p:nvSpPr>
          <p:cNvPr id="83973" name="Text Box 5"/>
          <p:cNvSpPr txBox="1">
            <a:spLocks noChangeArrowheads="1"/>
          </p:cNvSpPr>
          <p:nvPr/>
        </p:nvSpPr>
        <p:spPr bwMode="auto">
          <a:xfrm>
            <a:off x="3962400" y="4724400"/>
            <a:ext cx="4876800" cy="304800"/>
          </a:xfrm>
          <a:prstGeom prst="rect">
            <a:avLst/>
          </a:prstGeom>
          <a:noFill/>
          <a:ln w="9525">
            <a:noFill/>
            <a:miter lim="800000"/>
            <a:headEnd/>
            <a:tailEnd/>
          </a:ln>
          <a:effectLst/>
        </p:spPr>
        <p:txBody>
          <a:bodyPr>
            <a:spAutoFit/>
          </a:bodyPr>
          <a:lstStyle/>
          <a:p>
            <a:pPr>
              <a:spcBef>
                <a:spcPct val="50000"/>
              </a:spcBef>
            </a:pPr>
            <a:r>
              <a:rPr lang="en-US" sz="1400"/>
              <a:t>Computational System Biology, Sauro Lab, U-Washington</a:t>
            </a:r>
          </a:p>
        </p:txBody>
      </p:sp>
    </p:spTree>
    <p:extLst>
      <p:ext uri="{BB962C8B-B14F-4D97-AF65-F5344CB8AC3E}">
        <p14:creationId xmlns:p14="http://schemas.microsoft.com/office/powerpoint/2010/main" val="31088362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p:cNvSpPr>
            <a:spLocks noGrp="1" noChangeArrowheads="1"/>
          </p:cNvSpPr>
          <p:nvPr>
            <p:ph type="title"/>
          </p:nvPr>
        </p:nvSpPr>
        <p:spPr/>
        <p:txBody>
          <a:bodyPr/>
          <a:lstStyle/>
          <a:p>
            <a:r>
              <a:rPr lang="en-US" sz="3200">
                <a:latin typeface="Arial" charset="0"/>
              </a:rPr>
              <a:t>Histone modifications </a:t>
            </a:r>
            <a:br>
              <a:rPr lang="en-US" sz="3200">
                <a:latin typeface="Arial" charset="0"/>
              </a:rPr>
            </a:br>
            <a:r>
              <a:rPr lang="en-US" sz="3200">
                <a:latin typeface="Arial" charset="0"/>
              </a:rPr>
              <a:t>are implicated in many diseases</a:t>
            </a:r>
          </a:p>
        </p:txBody>
      </p:sp>
      <p:sp>
        <p:nvSpPr>
          <p:cNvPr id="119810" name="Rectangle 3"/>
          <p:cNvSpPr>
            <a:spLocks noGrp="1" noChangeArrowheads="1"/>
          </p:cNvSpPr>
          <p:nvPr>
            <p:ph type="body" idx="1"/>
          </p:nvPr>
        </p:nvSpPr>
        <p:spPr>
          <a:xfrm>
            <a:off x="457200" y="5761038"/>
            <a:ext cx="8229600" cy="715962"/>
          </a:xfrm>
        </p:spPr>
        <p:txBody>
          <a:bodyPr/>
          <a:lstStyle/>
          <a:p>
            <a:pPr>
              <a:lnSpc>
                <a:spcPct val="80000"/>
              </a:lnSpc>
            </a:pPr>
            <a:r>
              <a:rPr lang="en-US" sz="2400">
                <a:latin typeface="Arial" charset="0"/>
              </a:rPr>
              <a:t>Dysregulation can lead to many neurological diseases, as well as other diseases, especially in development. </a:t>
            </a:r>
          </a:p>
        </p:txBody>
      </p:sp>
      <p:pic>
        <p:nvPicPr>
          <p:cNvPr id="2846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975" y="1555750"/>
            <a:ext cx="8455025" cy="393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Content Placeholder 2"/>
          <p:cNvSpPr>
            <a:spLocks noGrp="1"/>
          </p:cNvSpPr>
          <p:nvPr>
            <p:ph idx="4294967295"/>
          </p:nvPr>
        </p:nvSpPr>
        <p:spPr>
          <a:xfrm>
            <a:off x="457200" y="609600"/>
            <a:ext cx="8229600" cy="4525963"/>
          </a:xfrm>
        </p:spPr>
        <p:txBody>
          <a:bodyPr/>
          <a:lstStyle/>
          <a:p>
            <a:r>
              <a:rPr lang="en-US" b="1" dirty="0" err="1">
                <a:latin typeface="Arial" charset="0"/>
              </a:rPr>
              <a:t>Coactivators</a:t>
            </a:r>
            <a:r>
              <a:rPr lang="en-US" dirty="0">
                <a:latin typeface="Arial" charset="0"/>
              </a:rPr>
              <a:t> serve as intermediates for transcription factors, and are divided into two classes:</a:t>
            </a:r>
          </a:p>
          <a:p>
            <a:pPr lvl="1"/>
            <a:r>
              <a:rPr lang="en-US" dirty="0">
                <a:latin typeface="Arial" charset="0"/>
              </a:rPr>
              <a:t>Those that interact with the transcription </a:t>
            </a:r>
            <a:r>
              <a:rPr lang="en-US" dirty="0" smtClean="0">
                <a:latin typeface="Arial" charset="0"/>
              </a:rPr>
              <a:t>machinery (e.g. repressors).</a:t>
            </a:r>
            <a:endParaRPr lang="en-US" dirty="0">
              <a:latin typeface="Arial" charset="0"/>
            </a:endParaRPr>
          </a:p>
          <a:p>
            <a:pPr lvl="1"/>
            <a:r>
              <a:rPr lang="en-US" dirty="0">
                <a:latin typeface="Arial" charset="0"/>
              </a:rPr>
              <a:t>Those that alter chromatin structure modifying histones to regulate transcription.</a:t>
            </a:r>
          </a:p>
          <a:p>
            <a:pPr lvl="2"/>
            <a:r>
              <a:rPr lang="en-US" dirty="0">
                <a:latin typeface="Arial" charset="0"/>
              </a:rPr>
              <a:t>By using </a:t>
            </a:r>
            <a:r>
              <a:rPr lang="en-US" b="1" dirty="0">
                <a:latin typeface="Arial" charset="0"/>
              </a:rPr>
              <a:t>histone </a:t>
            </a:r>
            <a:r>
              <a:rPr lang="en-US" b="1" dirty="0" err="1">
                <a:latin typeface="Arial" charset="0"/>
              </a:rPr>
              <a:t>acetyltransferases</a:t>
            </a:r>
            <a:r>
              <a:rPr lang="en-US" b="1" dirty="0">
                <a:latin typeface="Arial" charset="0"/>
              </a:rPr>
              <a:t> (HATS)</a:t>
            </a:r>
            <a:endParaRPr lang="en-US" dirty="0">
              <a:latin typeface="Arial" charset="0"/>
            </a:endParaRPr>
          </a:p>
          <a:p>
            <a:pPr lvl="2"/>
            <a:r>
              <a:rPr lang="en-US" dirty="0">
                <a:latin typeface="Arial" charset="0"/>
              </a:rPr>
              <a:t>By using </a:t>
            </a:r>
            <a:r>
              <a:rPr lang="en-US" b="1" dirty="0">
                <a:latin typeface="Arial" charset="0"/>
              </a:rPr>
              <a:t>chromatin remodeling complexes</a:t>
            </a:r>
            <a:endParaRPr lang="en-US" dirty="0">
              <a:latin typeface="Arial"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itle 1"/>
          <p:cNvSpPr>
            <a:spLocks noGrp="1"/>
          </p:cNvSpPr>
          <p:nvPr>
            <p:ph type="title" idx="4294967295"/>
          </p:nvPr>
        </p:nvSpPr>
        <p:spPr>
          <a:xfrm>
            <a:off x="457200" y="274638"/>
            <a:ext cx="4876800" cy="1706562"/>
          </a:xfrm>
        </p:spPr>
        <p:txBody>
          <a:bodyPr anchor="t"/>
          <a:lstStyle/>
          <a:p>
            <a:r>
              <a:rPr lang="en-US" sz="3200" dirty="0">
                <a:latin typeface="Arial" charset="0"/>
              </a:rPr>
              <a:t>A model of events following the binding of a transcriptional </a:t>
            </a:r>
            <a:r>
              <a:rPr lang="en-US" sz="3200" dirty="0" smtClean="0">
                <a:latin typeface="Arial" charset="0"/>
              </a:rPr>
              <a:t>activator</a:t>
            </a:r>
            <a:endParaRPr lang="en-US" sz="3200" dirty="0">
              <a:latin typeface="Arial" charset="0"/>
            </a:endParaRPr>
          </a:p>
        </p:txBody>
      </p:sp>
      <p:pic>
        <p:nvPicPr>
          <p:cNvPr id="124930" name="Picture 4" descr="karp6_fig_12_46"/>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851525" y="190500"/>
            <a:ext cx="2862263" cy="64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304800" y="1981200"/>
            <a:ext cx="5318125"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t>DNA around </a:t>
            </a:r>
            <a:r>
              <a:rPr lang="en-US" sz="2000" dirty="0" err="1" smtClean="0"/>
              <a:t>deacetylated</a:t>
            </a:r>
            <a:r>
              <a:rPr lang="en-US" sz="2000" dirty="0" smtClean="0"/>
              <a:t> histones is often inaccessible </a:t>
            </a:r>
          </a:p>
          <a:p>
            <a:pPr marL="285750" indent="-285750">
              <a:buFont typeface="Arial" panose="020B0604020202020204" pitchFamily="34" charset="0"/>
              <a:buChar char="•"/>
            </a:pPr>
            <a:r>
              <a:rPr lang="en-US" sz="2000" dirty="0" smtClean="0"/>
              <a:t>Acetylation of histones by</a:t>
            </a:r>
            <a:r>
              <a:rPr lang="en-US" sz="2000" b="1" i="1" dirty="0" smtClean="0"/>
              <a:t> histone </a:t>
            </a:r>
            <a:r>
              <a:rPr lang="en-US" sz="2000" b="1" i="1" dirty="0" err="1" smtClean="0"/>
              <a:t>acetyltransferase</a:t>
            </a:r>
            <a:r>
              <a:rPr lang="en-US" sz="2000" dirty="0" smtClean="0"/>
              <a:t> permits transcription factor access and transcription to begin</a:t>
            </a:r>
          </a:p>
          <a:p>
            <a:pPr marL="285750" indent="-285750">
              <a:buFont typeface="Arial" panose="020B0604020202020204" pitchFamily="34" charset="0"/>
              <a:buChar char="•"/>
            </a:pPr>
            <a:r>
              <a:rPr lang="en-US" sz="2000" dirty="0" smtClean="0"/>
              <a:t>Histones are then acetylated if needed downstream RNA polymerase</a:t>
            </a:r>
          </a:p>
          <a:p>
            <a:pPr marL="285750" indent="-285750">
              <a:buFont typeface="Arial" panose="020B0604020202020204" pitchFamily="34" charset="0"/>
              <a:buChar char="•"/>
            </a:pPr>
            <a:endParaRPr lang="en-US" sz="200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Content Placeholder 2"/>
          <p:cNvSpPr>
            <a:spLocks noGrp="1"/>
          </p:cNvSpPr>
          <p:nvPr>
            <p:ph idx="4294967295"/>
          </p:nvPr>
        </p:nvSpPr>
        <p:spPr>
          <a:xfrm>
            <a:off x="457200" y="655637"/>
            <a:ext cx="8229600" cy="4525963"/>
          </a:xfrm>
        </p:spPr>
        <p:txBody>
          <a:bodyPr/>
          <a:lstStyle/>
          <a:p>
            <a:r>
              <a:rPr lang="en-US" dirty="0">
                <a:latin typeface="Arial" charset="0"/>
              </a:rPr>
              <a:t>Transcriptional Repression</a:t>
            </a:r>
          </a:p>
          <a:p>
            <a:pPr lvl="1"/>
            <a:r>
              <a:rPr lang="en-US" b="1" dirty="0">
                <a:latin typeface="Arial" charset="0"/>
              </a:rPr>
              <a:t>Histone </a:t>
            </a:r>
            <a:r>
              <a:rPr lang="en-US" b="1" dirty="0" err="1">
                <a:latin typeface="Arial" charset="0"/>
              </a:rPr>
              <a:t>deacetylases</a:t>
            </a:r>
            <a:r>
              <a:rPr lang="en-US" dirty="0">
                <a:latin typeface="Arial" charset="0"/>
              </a:rPr>
              <a:t> (</a:t>
            </a:r>
            <a:r>
              <a:rPr lang="en-US" b="1" dirty="0">
                <a:latin typeface="Arial" charset="0"/>
              </a:rPr>
              <a:t>HDACs</a:t>
            </a:r>
            <a:r>
              <a:rPr lang="en-US" dirty="0">
                <a:latin typeface="Arial" charset="0"/>
              </a:rPr>
              <a:t>) remove acetyl groups and </a:t>
            </a:r>
            <a:r>
              <a:rPr lang="en-US" i="1" dirty="0">
                <a:latin typeface="Arial" charset="0"/>
              </a:rPr>
              <a:t>repress transcription</a:t>
            </a:r>
            <a:r>
              <a:rPr lang="en-US" dirty="0">
                <a:latin typeface="Arial" charset="0"/>
              </a:rPr>
              <a:t>. </a:t>
            </a:r>
          </a:p>
          <a:p>
            <a:pPr lvl="2"/>
            <a:r>
              <a:rPr lang="en-US" dirty="0">
                <a:latin typeface="Arial" charset="0"/>
              </a:rPr>
              <a:t>HDACs are subunits of larger complexes acting as</a:t>
            </a:r>
            <a:r>
              <a:rPr lang="en-US" b="1" dirty="0">
                <a:latin typeface="Arial" charset="0"/>
              </a:rPr>
              <a:t> </a:t>
            </a:r>
            <a:r>
              <a:rPr lang="en-US" i="1" dirty="0" err="1" smtClean="0">
                <a:latin typeface="Arial" charset="0"/>
              </a:rPr>
              <a:t>corepressors</a:t>
            </a:r>
            <a:r>
              <a:rPr lang="en-US" dirty="0" smtClean="0">
                <a:latin typeface="Arial" charset="0"/>
              </a:rPr>
              <a:t>.</a:t>
            </a:r>
            <a:endParaRPr lang="en-US" dirty="0">
              <a:latin typeface="Arial" charset="0"/>
            </a:endParaRPr>
          </a:p>
          <a:p>
            <a:pPr lvl="2"/>
            <a:r>
              <a:rPr lang="en-US" dirty="0" err="1">
                <a:latin typeface="Arial" charset="0"/>
              </a:rPr>
              <a:t>Corepressors</a:t>
            </a:r>
            <a:r>
              <a:rPr lang="en-US" dirty="0">
                <a:latin typeface="Arial" charset="0"/>
              </a:rPr>
              <a:t> are recruited to specific gene loci by transcription factors that cause the targeted gene to be silenced.</a:t>
            </a:r>
            <a:endParaRPr lang="en-US" b="1" dirty="0">
              <a:latin typeface="Arial"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2"/>
          <p:cNvSpPr>
            <a:spLocks noGrp="1"/>
          </p:cNvSpPr>
          <p:nvPr>
            <p:ph type="title" idx="4294967295"/>
          </p:nvPr>
        </p:nvSpPr>
        <p:spPr>
          <a:xfrm>
            <a:off x="228600" y="274638"/>
            <a:ext cx="4800600" cy="2849562"/>
          </a:xfrm>
        </p:spPr>
        <p:txBody>
          <a:bodyPr anchor="t"/>
          <a:lstStyle/>
          <a:p>
            <a:pPr algn="l"/>
            <a:r>
              <a:rPr lang="en-US" sz="2800" dirty="0">
                <a:latin typeface="Arial" charset="0"/>
              </a:rPr>
              <a:t>A model for transcriptional repression</a:t>
            </a:r>
            <a:br>
              <a:rPr lang="en-US" sz="2800" dirty="0">
                <a:latin typeface="Arial" charset="0"/>
              </a:rPr>
            </a:br>
            <a:r>
              <a:rPr lang="en-US" sz="2000" dirty="0">
                <a:latin typeface="Arial" charset="0"/>
              </a:rPr>
              <a:t/>
            </a:r>
            <a:br>
              <a:rPr lang="en-US" sz="2000" dirty="0">
                <a:latin typeface="Arial" charset="0"/>
              </a:rPr>
            </a:br>
            <a:r>
              <a:rPr lang="en-US" sz="2000" dirty="0">
                <a:latin typeface="Arial" charset="0"/>
              </a:rPr>
              <a:t> </a:t>
            </a:r>
            <a:r>
              <a:rPr lang="en-US" sz="2000" b="1" dirty="0">
                <a:latin typeface="Arial" charset="0"/>
              </a:rPr>
              <a:t>Histone </a:t>
            </a:r>
            <a:r>
              <a:rPr lang="en-US" sz="2000" b="1" dirty="0" err="1">
                <a:latin typeface="Arial" charset="0"/>
              </a:rPr>
              <a:t>deacetylases</a:t>
            </a:r>
            <a:r>
              <a:rPr lang="en-US" sz="2000" dirty="0">
                <a:latin typeface="Arial" charset="0"/>
              </a:rPr>
              <a:t> (</a:t>
            </a:r>
            <a:r>
              <a:rPr lang="en-US" sz="2000" b="1" dirty="0">
                <a:latin typeface="Arial" charset="0"/>
              </a:rPr>
              <a:t>HDACs</a:t>
            </a:r>
            <a:r>
              <a:rPr lang="en-US" sz="2000" dirty="0">
                <a:latin typeface="Arial" charset="0"/>
              </a:rPr>
              <a:t>) remove acetyl groups and repress transcription. </a:t>
            </a:r>
            <a:br>
              <a:rPr lang="en-US" sz="2000" dirty="0">
                <a:latin typeface="Arial" charset="0"/>
              </a:rPr>
            </a:br>
            <a:r>
              <a:rPr lang="en-US" sz="2000" dirty="0">
                <a:latin typeface="Arial" charset="0"/>
              </a:rPr>
              <a:t/>
            </a:r>
            <a:br>
              <a:rPr lang="en-US" sz="2000" dirty="0">
                <a:latin typeface="Arial" charset="0"/>
              </a:rPr>
            </a:br>
            <a:r>
              <a:rPr lang="en-US" sz="2000" dirty="0">
                <a:latin typeface="Arial" charset="0"/>
              </a:rPr>
              <a:t>HDACs are subunits of larger complexes acting as a </a:t>
            </a:r>
            <a:r>
              <a:rPr lang="en-US" sz="2000" b="1" dirty="0">
                <a:latin typeface="Arial" charset="0"/>
              </a:rPr>
              <a:t> </a:t>
            </a:r>
            <a:r>
              <a:rPr lang="en-US" sz="2000" i="1" dirty="0">
                <a:latin typeface="Arial" charset="0"/>
              </a:rPr>
              <a:t>corepressor</a:t>
            </a:r>
            <a:r>
              <a:rPr lang="en-US" sz="2000" dirty="0">
                <a:latin typeface="Arial" charset="0"/>
              </a:rPr>
              <a:t> (similar to </a:t>
            </a:r>
            <a:r>
              <a:rPr lang="en-US" sz="2000" dirty="0" err="1">
                <a:latin typeface="Arial" charset="0"/>
              </a:rPr>
              <a:t>trytophan</a:t>
            </a:r>
            <a:r>
              <a:rPr lang="en-US" sz="2000" dirty="0">
                <a:latin typeface="Arial" charset="0"/>
              </a:rPr>
              <a:t> operon, but for a </a:t>
            </a:r>
            <a:r>
              <a:rPr lang="en-US" sz="2000" dirty="0" smtClean="0">
                <a:latin typeface="Arial" charset="0"/>
              </a:rPr>
              <a:t>eukaryote). Corepressors </a:t>
            </a:r>
            <a:r>
              <a:rPr lang="en-US" sz="2000" dirty="0">
                <a:latin typeface="Arial" charset="0"/>
              </a:rPr>
              <a:t>are recruited to specific gene loci by transcription factors that cause the targeted gene to be silenced</a:t>
            </a:r>
            <a:r>
              <a:rPr lang="en-US" sz="2000" dirty="0" smtClean="0">
                <a:latin typeface="Arial" charset="0"/>
              </a:rPr>
              <a:t>.</a:t>
            </a:r>
            <a:br>
              <a:rPr lang="en-US" sz="2000" dirty="0" smtClean="0">
                <a:latin typeface="Arial" charset="0"/>
              </a:rPr>
            </a:br>
            <a:r>
              <a:rPr lang="en-US" sz="2000" dirty="0" smtClean="0">
                <a:latin typeface="Arial" charset="0"/>
              </a:rPr>
              <a:t/>
            </a:r>
            <a:br>
              <a:rPr lang="en-US" sz="2000" dirty="0" smtClean="0">
                <a:latin typeface="Arial" charset="0"/>
              </a:rPr>
            </a:br>
            <a:r>
              <a:rPr lang="en-US" sz="2000" dirty="0" smtClean="0">
                <a:latin typeface="Arial" charset="0"/>
              </a:rPr>
              <a:t>Histon</a:t>
            </a:r>
            <a:r>
              <a:rPr lang="en-US" sz="2000" dirty="0" smtClean="0">
                <a:latin typeface="Arial" charset="0"/>
              </a:rPr>
              <a:t>e methyltransferase </a:t>
            </a:r>
            <a:r>
              <a:rPr lang="en-US" sz="2000" dirty="0" err="1" smtClean="0">
                <a:latin typeface="Arial" charset="0"/>
              </a:rPr>
              <a:t>methylates</a:t>
            </a:r>
            <a:r>
              <a:rPr lang="en-US" sz="2000" dirty="0" smtClean="0">
                <a:latin typeface="Arial" charset="0"/>
              </a:rPr>
              <a:t> at specific sites to prevent transcription.</a:t>
            </a:r>
            <a:r>
              <a:rPr lang="en-US" sz="2000" dirty="0">
                <a:latin typeface="Arial" charset="0"/>
              </a:rPr>
              <a:t/>
            </a:r>
            <a:br>
              <a:rPr lang="en-US" sz="2000" dirty="0">
                <a:latin typeface="Arial" charset="0"/>
              </a:rPr>
            </a:br>
            <a:r>
              <a:rPr lang="en-US" sz="2000" dirty="0" smtClean="0">
                <a:latin typeface="Arial" charset="0"/>
              </a:rPr>
              <a:t>Shown here are two stages of transcriptional inactivation: </a:t>
            </a:r>
            <a:r>
              <a:rPr lang="en-US" sz="2000" dirty="0" err="1" smtClean="0">
                <a:latin typeface="Arial" charset="0"/>
              </a:rPr>
              <a:t>deacetylation</a:t>
            </a:r>
            <a:r>
              <a:rPr lang="en-US" sz="2000" dirty="0" smtClean="0">
                <a:latin typeface="Arial" charset="0"/>
              </a:rPr>
              <a:t> followed by methylation</a:t>
            </a:r>
            <a:endParaRPr lang="en-US" sz="2000" dirty="0">
              <a:latin typeface="Arial" charset="0"/>
            </a:endParaRPr>
          </a:p>
        </p:txBody>
      </p:sp>
      <p:pic>
        <p:nvPicPr>
          <p:cNvPr id="129026" name="Picture 4" descr="karp6_fig_12_49"/>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065712" y="379413"/>
            <a:ext cx="3925888" cy="609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143000"/>
          </a:xfrm>
        </p:spPr>
        <p:txBody>
          <a:bodyPr/>
          <a:lstStyle/>
          <a:p>
            <a:r>
              <a:rPr lang="en-US" sz="2800" dirty="0" smtClean="0"/>
              <a:t>Clicker question – How might one distinguish transcription repression through histone modification versus by transcription factors?</a:t>
            </a:r>
            <a:endParaRPr lang="en-US" sz="2800" dirty="0"/>
          </a:p>
        </p:txBody>
      </p:sp>
      <p:sp>
        <p:nvSpPr>
          <p:cNvPr id="3" name="Content Placeholder 2"/>
          <p:cNvSpPr>
            <a:spLocks noGrp="1"/>
          </p:cNvSpPr>
          <p:nvPr>
            <p:ph idx="1"/>
          </p:nvPr>
        </p:nvSpPr>
        <p:spPr>
          <a:xfrm>
            <a:off x="457200" y="2133600"/>
            <a:ext cx="8229600" cy="3992563"/>
          </a:xfrm>
        </p:spPr>
        <p:txBody>
          <a:bodyPr/>
          <a:lstStyle/>
          <a:p>
            <a:pPr marL="457200" indent="-457200">
              <a:buFont typeface="+mj-lt"/>
              <a:buAutoNum type="alphaUcPeriod"/>
            </a:pPr>
            <a:r>
              <a:rPr lang="en-US" sz="2400" dirty="0" smtClean="0"/>
              <a:t>Block all transcription in cell by removing RNA polymerase</a:t>
            </a:r>
          </a:p>
          <a:p>
            <a:pPr marL="457200" indent="-457200">
              <a:buFont typeface="+mj-lt"/>
              <a:buAutoNum type="alphaUcPeriod"/>
            </a:pPr>
            <a:r>
              <a:rPr lang="en-US" sz="2400" dirty="0" smtClean="0"/>
              <a:t>Block histone acetylation and </a:t>
            </a:r>
            <a:r>
              <a:rPr lang="en-US" sz="2400" dirty="0" err="1" smtClean="0"/>
              <a:t>demethylation</a:t>
            </a:r>
            <a:endParaRPr lang="en-US" sz="2400" dirty="0" smtClean="0"/>
          </a:p>
          <a:p>
            <a:pPr marL="457200" indent="-457200">
              <a:buFont typeface="+mj-lt"/>
              <a:buAutoNum type="alphaUcPeriod"/>
            </a:pPr>
            <a:r>
              <a:rPr lang="en-US" sz="2400" dirty="0" smtClean="0"/>
              <a:t>Block histone methylation and </a:t>
            </a:r>
            <a:r>
              <a:rPr lang="en-US" sz="2400" dirty="0" err="1" smtClean="0"/>
              <a:t>deacetylation</a:t>
            </a:r>
            <a:endParaRPr lang="en-US" sz="2400" dirty="0" smtClean="0"/>
          </a:p>
          <a:p>
            <a:pPr marL="457200" indent="-457200">
              <a:buFont typeface="+mj-lt"/>
              <a:buAutoNum type="alphaUcPeriod"/>
            </a:pPr>
            <a:r>
              <a:rPr lang="en-US" sz="2400" dirty="0" smtClean="0"/>
              <a:t>Mutate the promoter region to render it non-functional</a:t>
            </a:r>
          </a:p>
          <a:p>
            <a:endParaRPr lang="en-US" sz="2400" dirty="0" smtClean="0"/>
          </a:p>
          <a:p>
            <a:endParaRPr lang="en-US" sz="2400" dirty="0"/>
          </a:p>
        </p:txBody>
      </p:sp>
    </p:spTree>
    <p:extLst>
      <p:ext uri="{BB962C8B-B14F-4D97-AF65-F5344CB8AC3E}">
        <p14:creationId xmlns:p14="http://schemas.microsoft.com/office/powerpoint/2010/main" val="5594203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3"/>
          <p:cNvSpPr>
            <a:spLocks noGrp="1"/>
          </p:cNvSpPr>
          <p:nvPr>
            <p:ph type="body" idx="4294967295"/>
          </p:nvPr>
        </p:nvSpPr>
        <p:spPr>
          <a:xfrm>
            <a:off x="457200" y="609600"/>
            <a:ext cx="8229600" cy="4525963"/>
          </a:xfrm>
        </p:spPr>
        <p:txBody>
          <a:bodyPr/>
          <a:lstStyle/>
          <a:p>
            <a:r>
              <a:rPr lang="en-US" dirty="0">
                <a:latin typeface="Arial" charset="0"/>
              </a:rPr>
              <a:t>Transcriptional Repression </a:t>
            </a:r>
            <a:endParaRPr lang="en-US" dirty="0" smtClean="0">
              <a:latin typeface="Arial" charset="0"/>
            </a:endParaRPr>
          </a:p>
          <a:p>
            <a:r>
              <a:rPr lang="en-US" dirty="0" smtClean="0">
                <a:latin typeface="Arial" charset="0"/>
              </a:rPr>
              <a:t>DNA </a:t>
            </a:r>
            <a:r>
              <a:rPr lang="en-US" dirty="0">
                <a:latin typeface="Arial" charset="0"/>
              </a:rPr>
              <a:t>Methylation</a:t>
            </a:r>
          </a:p>
          <a:p>
            <a:pPr marL="914400" lvl="2" indent="0">
              <a:buNone/>
            </a:pPr>
            <a:r>
              <a:rPr lang="en-US" dirty="0">
                <a:latin typeface="Arial" charset="0"/>
              </a:rPr>
              <a:t>It is carried out by </a:t>
            </a:r>
            <a:r>
              <a:rPr lang="en-US" i="1" dirty="0">
                <a:latin typeface="Arial" charset="0"/>
              </a:rPr>
              <a:t>DNA </a:t>
            </a:r>
            <a:r>
              <a:rPr lang="en-US" i="1" dirty="0" smtClean="0">
                <a:latin typeface="Arial" charset="0"/>
              </a:rPr>
              <a:t>methyltransferases</a:t>
            </a:r>
            <a:r>
              <a:rPr lang="en-US" dirty="0">
                <a:latin typeface="Arial" charset="0"/>
              </a:rPr>
              <a:t>.</a:t>
            </a:r>
          </a:p>
          <a:p>
            <a:pPr marL="914400" lvl="2" indent="0">
              <a:buNone/>
            </a:pPr>
            <a:r>
              <a:rPr lang="en-US" dirty="0">
                <a:latin typeface="Arial" charset="0"/>
              </a:rPr>
              <a:t>It silences transcription in eukaryotic cells.</a:t>
            </a:r>
          </a:p>
          <a:p>
            <a:pPr marL="914400" lvl="2" indent="0">
              <a:buNone/>
            </a:pPr>
            <a:r>
              <a:rPr lang="en-US" dirty="0">
                <a:latin typeface="Arial" charset="0"/>
              </a:rPr>
              <a:t>Methylation patterns of gene regulatory regions change during cellular differentiation</a:t>
            </a:r>
            <a:r>
              <a:rPr lang="en-US" dirty="0" smtClean="0">
                <a:latin typeface="Arial" charset="0"/>
              </a:rPr>
              <a:t>.</a:t>
            </a:r>
          </a:p>
          <a:p>
            <a:pPr marL="914400" lvl="2" indent="0">
              <a:buNone/>
            </a:pPr>
            <a:r>
              <a:rPr lang="en-US" dirty="0">
                <a:latin typeface="Arial" charset="0"/>
              </a:rPr>
              <a:t>DNA methylation serves more to maintain a gene in an inactive state rather than to initially inactivate it.</a:t>
            </a:r>
          </a:p>
          <a:p>
            <a:pPr lvl="2"/>
            <a:endParaRPr lang="en-US" dirty="0">
              <a:latin typeface="Arial" charset="0"/>
            </a:endParaRPr>
          </a:p>
          <a:p>
            <a:endParaRPr lang="en-US" dirty="0">
              <a:latin typeface="Arial" charset="0"/>
            </a:endParaRPr>
          </a:p>
          <a:p>
            <a:pPr lvl="1"/>
            <a:endParaRPr lang="en-US" dirty="0">
              <a:latin typeface="Arial"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b="74648"/>
          <a:stretch>
            <a:fillRect/>
          </a:stretch>
        </p:blipFill>
        <p:spPr bwMode="auto">
          <a:xfrm>
            <a:off x="304800" y="1066800"/>
            <a:ext cx="57785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1066800" y="2057400"/>
            <a:ext cx="12954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15715" name="Picture 22"/>
          <p:cNvPicPr>
            <a:picLocks noGrp="1" noChangeAspect="1" noChangeArrowheads="1"/>
          </p:cNvPicPr>
          <p:nvPr>
            <p:ph idx="4294967295"/>
          </p:nvPr>
        </p:nvPicPr>
        <p:blipFill>
          <a:blip r:embed="rId4">
            <a:extLst>
              <a:ext uri="{28A0092B-C50C-407E-A947-70E740481C1C}">
                <a14:useLocalDpi xmlns:a14="http://schemas.microsoft.com/office/drawing/2010/main" val="0"/>
              </a:ext>
            </a:extLst>
          </a:blip>
          <a:srcRect/>
          <a:stretch>
            <a:fillRect/>
          </a:stretch>
        </p:blipFill>
        <p:spPr>
          <a:xfrm>
            <a:off x="5334000" y="1066800"/>
            <a:ext cx="2062163" cy="1600200"/>
          </a:xfrm>
        </p:spPr>
      </p:pic>
      <p:sp>
        <p:nvSpPr>
          <p:cNvPr id="115716" name="Title 1"/>
          <p:cNvSpPr>
            <a:spLocks noGrp="1"/>
          </p:cNvSpPr>
          <p:nvPr>
            <p:ph type="title" idx="4294967295"/>
          </p:nvPr>
        </p:nvSpPr>
        <p:spPr>
          <a:xfrm>
            <a:off x="0" y="0"/>
            <a:ext cx="9144000" cy="1143000"/>
          </a:xfrm>
        </p:spPr>
        <p:txBody>
          <a:bodyPr/>
          <a:lstStyle/>
          <a:p>
            <a:r>
              <a:rPr lang="en-US" sz="2800" i="1" dirty="0">
                <a:latin typeface="Arial" charset="0"/>
              </a:rPr>
              <a:t>Cytosine methylation can suppress transcription </a:t>
            </a:r>
            <a:r>
              <a:rPr lang="en-US" sz="2800" dirty="0">
                <a:latin typeface="Arial" charset="0"/>
              </a:rPr>
              <a:t>and can be heritable across generations (epigenetics!)</a:t>
            </a:r>
          </a:p>
        </p:txBody>
      </p:sp>
      <p:sp>
        <p:nvSpPr>
          <p:cNvPr id="175110" name="Rectangle 4"/>
          <p:cNvSpPr>
            <a:spLocks noChangeArrowheads="1"/>
          </p:cNvSpPr>
          <p:nvPr/>
        </p:nvSpPr>
        <p:spPr bwMode="auto">
          <a:xfrm>
            <a:off x="152400" y="2514600"/>
            <a:ext cx="8839200"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000" dirty="0"/>
              <a:t>Constitutes 1% of all DNA bases </a:t>
            </a:r>
            <a:r>
              <a:rPr lang="en-US" sz="2000" dirty="0" smtClean="0"/>
              <a:t>!</a:t>
            </a:r>
            <a:endParaRPr lang="en-US" sz="2000" dirty="0"/>
          </a:p>
          <a:p>
            <a:endParaRPr lang="en-US" dirty="0"/>
          </a:p>
          <a:p>
            <a:r>
              <a:rPr lang="en-US" dirty="0"/>
              <a:t>Found almost exclusively in the  context of paired symmetrical methylation (methylation of both DNA strands of the dinucleotide </a:t>
            </a:r>
            <a:r>
              <a:rPr lang="en-US" dirty="0" err="1"/>
              <a:t>CpG</a:t>
            </a:r>
            <a:r>
              <a:rPr lang="en-US" dirty="0"/>
              <a:t> in repetitive DNA elements, or cytosine and </a:t>
            </a:r>
            <a:r>
              <a:rPr lang="en-US" dirty="0" err="1"/>
              <a:t>guanosine</a:t>
            </a:r>
            <a:r>
              <a:rPr lang="en-US" dirty="0"/>
              <a:t> linked by a </a:t>
            </a:r>
            <a:r>
              <a:rPr lang="en-US" dirty="0" err="1"/>
              <a:t>phosphodiester</a:t>
            </a:r>
            <a:r>
              <a:rPr lang="en-US" dirty="0"/>
              <a:t> bond, with </a:t>
            </a:r>
            <a:r>
              <a:rPr lang="en-US" dirty="0" err="1"/>
              <a:t>GpC</a:t>
            </a:r>
            <a:r>
              <a:rPr lang="en-US" dirty="0"/>
              <a:t> on the complementary strand. </a:t>
            </a:r>
          </a:p>
          <a:p>
            <a:endParaRPr lang="en-US" dirty="0"/>
          </a:p>
          <a:p>
            <a:r>
              <a:rPr lang="en-US" dirty="0" err="1"/>
              <a:t>Hypermethylation</a:t>
            </a:r>
            <a:r>
              <a:rPr lang="en-US" dirty="0"/>
              <a:t> and </a:t>
            </a:r>
            <a:r>
              <a:rPr lang="en-US" dirty="0" err="1"/>
              <a:t>hypomethylation</a:t>
            </a:r>
            <a:r>
              <a:rPr lang="en-US" dirty="0"/>
              <a:t> of heterochromatin reported in cancers. </a:t>
            </a:r>
            <a:r>
              <a:rPr lang="en-US" i="1" dirty="0"/>
              <a:t>Heterochromatin</a:t>
            </a:r>
            <a:r>
              <a:rPr lang="en-US" dirty="0"/>
              <a:t> is tightly compacted DNA that may be inaccessible to transcription</a:t>
            </a:r>
          </a:p>
          <a:p>
            <a:endParaRPr lang="en-US" dirty="0"/>
          </a:p>
          <a:p>
            <a:r>
              <a:rPr lang="en-US" i="1" dirty="0"/>
              <a:t>Methylated </a:t>
            </a:r>
            <a:r>
              <a:rPr lang="en-US" i="1" dirty="0" err="1"/>
              <a:t>cytosines</a:t>
            </a:r>
            <a:r>
              <a:rPr lang="en-US" i="1" dirty="0"/>
              <a:t> typically block transcription </a:t>
            </a:r>
            <a:r>
              <a:rPr lang="en-US" dirty="0"/>
              <a:t>or help to make heterochromatin.</a:t>
            </a:r>
          </a:p>
          <a:p>
            <a:endParaRPr lang="en-US" dirty="0"/>
          </a:p>
          <a:p>
            <a:r>
              <a:rPr lang="en-US" dirty="0"/>
              <a:t>Concentrations of </a:t>
            </a:r>
            <a:r>
              <a:rPr lang="en-US" dirty="0" err="1"/>
              <a:t>CpG</a:t>
            </a:r>
            <a:r>
              <a:rPr lang="en-US" dirty="0"/>
              <a:t> are often found near the 5</a:t>
            </a:r>
            <a:r>
              <a:rPr lang="ja-JP" altLang="en-US" dirty="0"/>
              <a:t>’</a:t>
            </a:r>
            <a:r>
              <a:rPr lang="en-US" altLang="ja-JP" dirty="0"/>
              <a:t> end of genes, near the promoter region. These </a:t>
            </a:r>
            <a:r>
              <a:rPr lang="en-US" altLang="ja-JP" u="sng" dirty="0" err="1"/>
              <a:t>CpG</a:t>
            </a:r>
            <a:r>
              <a:rPr lang="en-US" altLang="ja-JP" u="sng" dirty="0"/>
              <a:t> islands </a:t>
            </a:r>
            <a:r>
              <a:rPr lang="en-US" altLang="ja-JP" dirty="0"/>
              <a:t>are generally not methylated but can serve as gene markers in the genome.</a:t>
            </a:r>
          </a:p>
          <a:p>
            <a:endParaRPr lang="en-US" dirty="0"/>
          </a:p>
          <a:p>
            <a:r>
              <a:rPr lang="en-US" dirty="0">
                <a:latin typeface="Calibri" charset="0"/>
              </a:rPr>
              <a:t> </a:t>
            </a:r>
          </a:p>
        </p:txBody>
      </p:sp>
    </p:spTree>
    <p:extLst>
      <p:ext uri="{BB962C8B-B14F-4D97-AF65-F5344CB8AC3E}">
        <p14:creationId xmlns:p14="http://schemas.microsoft.com/office/powerpoint/2010/main" val="307671879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75110">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5110">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751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51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2"/>
          <p:cNvSpPr>
            <a:spLocks noGrp="1"/>
          </p:cNvSpPr>
          <p:nvPr>
            <p:ph type="title" idx="4294967295"/>
          </p:nvPr>
        </p:nvSpPr>
        <p:spPr/>
        <p:txBody>
          <a:bodyPr/>
          <a:lstStyle/>
          <a:p>
            <a:r>
              <a:rPr lang="en-US" sz="3200">
                <a:latin typeface="Arial" charset="0"/>
              </a:rPr>
              <a:t>Changes in DNA methylation levels during  mammalian development</a:t>
            </a:r>
          </a:p>
        </p:txBody>
      </p:sp>
      <p:pic>
        <p:nvPicPr>
          <p:cNvPr id="135170" name="Picture 4" descr="karp6_fig_12_50"/>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03213" y="1541463"/>
            <a:ext cx="8535987" cy="501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3"/>
          <p:cNvSpPr>
            <a:spLocks noGrp="1"/>
          </p:cNvSpPr>
          <p:nvPr>
            <p:ph type="body" idx="4294967295"/>
          </p:nvPr>
        </p:nvSpPr>
        <p:spPr>
          <a:xfrm>
            <a:off x="457200" y="533400"/>
            <a:ext cx="8229600" cy="4525963"/>
          </a:xfrm>
        </p:spPr>
        <p:txBody>
          <a:bodyPr/>
          <a:lstStyle/>
          <a:p>
            <a:r>
              <a:rPr lang="en-US" dirty="0">
                <a:latin typeface="Arial" charset="0"/>
              </a:rPr>
              <a:t>Transcriptional Repression (continued)</a:t>
            </a:r>
          </a:p>
          <a:p>
            <a:pPr lvl="1"/>
            <a:r>
              <a:rPr lang="en-US" dirty="0">
                <a:latin typeface="Arial" charset="0"/>
              </a:rPr>
              <a:t>Genomic Imprinting</a:t>
            </a:r>
          </a:p>
          <a:p>
            <a:pPr lvl="2"/>
            <a:r>
              <a:rPr lang="en-US" dirty="0">
                <a:latin typeface="Arial" charset="0"/>
              </a:rPr>
              <a:t>Activity of certain genes, called </a:t>
            </a:r>
            <a:r>
              <a:rPr lang="en-US" b="1" dirty="0">
                <a:latin typeface="Arial" charset="0"/>
              </a:rPr>
              <a:t>imprinted</a:t>
            </a:r>
            <a:r>
              <a:rPr lang="en-US" dirty="0">
                <a:latin typeface="Arial" charset="0"/>
              </a:rPr>
              <a:t> genes,</a:t>
            </a:r>
            <a:r>
              <a:rPr lang="en-US" b="1" dirty="0">
                <a:latin typeface="Arial" charset="0"/>
              </a:rPr>
              <a:t> </a:t>
            </a:r>
            <a:r>
              <a:rPr lang="en-US" dirty="0">
                <a:latin typeface="Arial" charset="0"/>
              </a:rPr>
              <a:t>depends on whether they originated with the sperm or egg.</a:t>
            </a:r>
          </a:p>
          <a:p>
            <a:pPr lvl="2"/>
            <a:r>
              <a:rPr lang="en-US" dirty="0">
                <a:latin typeface="Arial" charset="0"/>
              </a:rPr>
              <a:t>Active and inactive versions of imprinted genes differ in their methylation patterns.</a:t>
            </a:r>
          </a:p>
          <a:p>
            <a:pPr lvl="2"/>
            <a:r>
              <a:rPr lang="en-US" dirty="0">
                <a:latin typeface="Arial" charset="0"/>
              </a:rPr>
              <a:t>Disturbances in imprinting patterns have been implicated in a number of rare human genetic disorders.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p:cNvSpPr>
          <p:nvPr>
            <p:ph type="title"/>
          </p:nvPr>
        </p:nvSpPr>
        <p:spPr/>
        <p:txBody>
          <a:bodyPr/>
          <a:lstStyle/>
          <a:p>
            <a:r>
              <a:rPr lang="en-US" smtClean="0"/>
              <a:t>How would you construct:</a:t>
            </a:r>
          </a:p>
        </p:txBody>
      </p:sp>
      <p:sp>
        <p:nvSpPr>
          <p:cNvPr id="84995" name="Rectangle 3"/>
          <p:cNvSpPr>
            <a:spLocks noGrp="1"/>
          </p:cNvSpPr>
          <p:nvPr>
            <p:ph type="body" idx="1"/>
          </p:nvPr>
        </p:nvSpPr>
        <p:spPr>
          <a:xfrm>
            <a:off x="304800" y="1600200"/>
            <a:ext cx="8458200" cy="4525963"/>
          </a:xfrm>
        </p:spPr>
        <p:txBody>
          <a:bodyPr/>
          <a:lstStyle/>
          <a:p>
            <a:r>
              <a:rPr lang="en-US" sz="2400" smtClean="0"/>
              <a:t>A gene controlled by an AND circuit? (Coactivators)</a:t>
            </a:r>
          </a:p>
          <a:p>
            <a:r>
              <a:rPr lang="en-US" sz="2400" smtClean="0"/>
              <a:t>A gene controlled by an OR circuit? (2 transcription factors acting on same promoter)</a:t>
            </a:r>
          </a:p>
          <a:p>
            <a:r>
              <a:rPr lang="en-US" sz="2400" smtClean="0"/>
              <a:t>A gene controlled by a NAND circuit? (Corepressors)</a:t>
            </a:r>
          </a:p>
          <a:p>
            <a:r>
              <a:rPr lang="en-US" sz="2400" smtClean="0"/>
              <a:t>A gene controlled by a NOR circuit?  (Gene 3 is activated by the protein products of Gene 1 or Gene 2 or two TFs (OR circuit), then the protein product of Gene 3 inhibits Gene 4 (NOT).  </a:t>
            </a:r>
          </a:p>
          <a:p>
            <a:r>
              <a:rPr lang="en-US" sz="2400" smtClean="0"/>
              <a:t>A gene tuned to a small range of metabolite or transcription factor concentrations (not too low, not too high) (An activator and a repressor process with different thresholds that act on the same gene)</a:t>
            </a:r>
          </a:p>
        </p:txBody>
      </p:sp>
    </p:spTree>
    <p:extLst>
      <p:ext uri="{BB962C8B-B14F-4D97-AF65-F5344CB8AC3E}">
        <p14:creationId xmlns:p14="http://schemas.microsoft.com/office/powerpoint/2010/main" val="420247542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51274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ctrTitle" idx="4294967295"/>
          </p:nvPr>
        </p:nvSpPr>
        <p:spPr>
          <a:xfrm>
            <a:off x="114300" y="1110343"/>
            <a:ext cx="8915400" cy="1470025"/>
          </a:xfrm>
        </p:spPr>
        <p:txBody>
          <a:bodyPr/>
          <a:lstStyle/>
          <a:p>
            <a:pPr eaLnBrk="1" hangingPunct="1"/>
            <a:r>
              <a:rPr lang="en-US" sz="3600" dirty="0">
                <a:latin typeface="Arial" charset="0"/>
              </a:rPr>
              <a:t>Found in translation: </a:t>
            </a:r>
            <a:r>
              <a:rPr lang="en-US" sz="3600" dirty="0" smtClean="0">
                <a:latin typeface="Arial" charset="0"/>
              </a:rPr>
              <a:t/>
            </a:r>
            <a:br>
              <a:rPr lang="en-US" sz="3600" dirty="0" smtClean="0">
                <a:latin typeface="Arial" charset="0"/>
              </a:rPr>
            </a:br>
            <a:r>
              <a:rPr lang="en-US" sz="3600" dirty="0" smtClean="0">
                <a:latin typeface="Arial" charset="0"/>
              </a:rPr>
              <a:t>from </a:t>
            </a:r>
            <a:r>
              <a:rPr lang="en-US" sz="3600" dirty="0">
                <a:latin typeface="Arial" charset="0"/>
              </a:rPr>
              <a:t>mRNA to protein</a:t>
            </a:r>
          </a:p>
        </p:txBody>
      </p:sp>
      <p:sp>
        <p:nvSpPr>
          <p:cNvPr id="2" name="Rectangle 1"/>
          <p:cNvSpPr/>
          <p:nvPr/>
        </p:nvSpPr>
        <p:spPr>
          <a:xfrm>
            <a:off x="457200" y="3822450"/>
            <a:ext cx="8262257" cy="1015663"/>
          </a:xfrm>
          <a:prstGeom prst="rect">
            <a:avLst/>
          </a:prstGeom>
        </p:spPr>
        <p:txBody>
          <a:bodyPr wrap="square">
            <a:spAutoFit/>
          </a:bodyPr>
          <a:lstStyle/>
          <a:p>
            <a:r>
              <a:rPr lang="en-US" sz="2000" dirty="0">
                <a:solidFill>
                  <a:srgbClr val="333333"/>
                </a:solidFill>
                <a:latin typeface="pragmatica-web"/>
              </a:rPr>
              <a:t>In 2009, HSBC bank had to launch a $10 million rebranding campaign to repair the damage done when its catchphrase "Assume Nothing" was mistranslated as "Do Nothing" in various countries.</a:t>
            </a:r>
            <a:endParaRPr lang="en-US" sz="2000" dirty="0"/>
          </a:p>
        </p:txBody>
      </p:sp>
    </p:spTree>
    <p:extLst>
      <p:ext uri="{BB962C8B-B14F-4D97-AF65-F5344CB8AC3E}">
        <p14:creationId xmlns:p14="http://schemas.microsoft.com/office/powerpoint/2010/main" val="4439379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idx="4294967295"/>
          </p:nvPr>
        </p:nvSpPr>
        <p:spPr>
          <a:xfrm>
            <a:off x="457200" y="304800"/>
            <a:ext cx="8229600" cy="563563"/>
          </a:xfrm>
        </p:spPr>
        <p:txBody>
          <a:bodyPr/>
          <a:lstStyle/>
          <a:p>
            <a:pPr eaLnBrk="1" hangingPunct="1"/>
            <a:r>
              <a:rPr lang="en-US" sz="3200" dirty="0" smtClean="0">
                <a:latin typeface="Arial" charset="0"/>
              </a:rPr>
              <a:t>An EPIC Translation Movie</a:t>
            </a:r>
            <a:endParaRPr lang="en-US" sz="3200" dirty="0">
              <a:latin typeface="Arial" charset="0"/>
            </a:endParaRPr>
          </a:p>
        </p:txBody>
      </p:sp>
      <p:sp>
        <p:nvSpPr>
          <p:cNvPr id="2" name="Rectangle 1"/>
          <p:cNvSpPr/>
          <p:nvPr/>
        </p:nvSpPr>
        <p:spPr>
          <a:xfrm>
            <a:off x="2133600" y="1828800"/>
            <a:ext cx="4572000" cy="830997"/>
          </a:xfrm>
          <a:prstGeom prst="rect">
            <a:avLst/>
          </a:prstGeom>
        </p:spPr>
        <p:txBody>
          <a:bodyPr>
            <a:spAutoFit/>
          </a:bodyPr>
          <a:lstStyle/>
          <a:p>
            <a:r>
              <a:rPr lang="en-US" sz="2400" dirty="0"/>
              <a:t>https://www.youtube.com/watch?v=WTRmvnlNVw4</a:t>
            </a:r>
          </a:p>
        </p:txBody>
      </p:sp>
    </p:spTree>
    <p:extLst>
      <p:ext uri="{BB962C8B-B14F-4D97-AF65-F5344CB8AC3E}">
        <p14:creationId xmlns:p14="http://schemas.microsoft.com/office/powerpoint/2010/main" val="347977570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Translation videos</a:t>
            </a:r>
            <a:endParaRPr lang="en-US" dirty="0"/>
          </a:p>
        </p:txBody>
      </p:sp>
      <p:sp>
        <p:nvSpPr>
          <p:cNvPr id="3" name="Content Placeholder 2"/>
          <p:cNvSpPr>
            <a:spLocks noGrp="1"/>
          </p:cNvSpPr>
          <p:nvPr>
            <p:ph idx="1"/>
          </p:nvPr>
        </p:nvSpPr>
        <p:spPr/>
        <p:txBody>
          <a:bodyPr/>
          <a:lstStyle/>
          <a:p>
            <a:pPr marL="0" indent="0">
              <a:buNone/>
            </a:pPr>
            <a:r>
              <a:rPr lang="en-US" sz="2400" dirty="0">
                <a:hlinkClick r:id="rId2"/>
              </a:rPr>
              <a:t>http://</a:t>
            </a:r>
            <a:r>
              <a:rPr lang="en-US" sz="2400" dirty="0" smtClean="0">
                <a:hlinkClick r:id="rId2"/>
              </a:rPr>
              <a:t>www.youtube.com/watch?v=5bLEDd-PSTQ</a:t>
            </a:r>
            <a:endParaRPr lang="en-US" sz="2400" dirty="0" smtClean="0"/>
          </a:p>
          <a:p>
            <a:pPr marL="0" indent="0">
              <a:buNone/>
            </a:pPr>
            <a:r>
              <a:rPr lang="en-US" sz="2400" dirty="0">
                <a:hlinkClick r:id="rId3"/>
              </a:rPr>
              <a:t>http://www.youtube.com/watch?v=Ikq9AcBcohA</a:t>
            </a:r>
            <a:endParaRPr lang="en-US" sz="2400" dirty="0" smtClean="0"/>
          </a:p>
          <a:p>
            <a:pPr marL="0" indent="0">
              <a:buNone/>
            </a:pPr>
            <a:endParaRPr lang="en-US" sz="2400" dirty="0"/>
          </a:p>
        </p:txBody>
      </p:sp>
    </p:spTree>
    <p:extLst>
      <p:ext uri="{BB962C8B-B14F-4D97-AF65-F5344CB8AC3E}">
        <p14:creationId xmlns:p14="http://schemas.microsoft.com/office/powerpoint/2010/main" val="338676211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a:xfrm>
            <a:off x="152400" y="76200"/>
            <a:ext cx="8839200" cy="609600"/>
          </a:xfrm>
        </p:spPr>
        <p:txBody>
          <a:bodyPr/>
          <a:lstStyle/>
          <a:p>
            <a:pPr eaLnBrk="1" hangingPunct="1"/>
            <a:r>
              <a:rPr lang="en-US" sz="3200">
                <a:latin typeface="Arial" charset="0"/>
              </a:rPr>
              <a:t>Another way to look at information flow…</a:t>
            </a:r>
          </a:p>
        </p:txBody>
      </p:sp>
      <p:pic>
        <p:nvPicPr>
          <p:cNvPr id="2457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895350"/>
            <a:ext cx="80772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Text Box 4"/>
          <p:cNvSpPr txBox="1">
            <a:spLocks noChangeArrowheads="1"/>
          </p:cNvSpPr>
          <p:nvPr/>
        </p:nvSpPr>
        <p:spPr bwMode="auto">
          <a:xfrm>
            <a:off x="76200" y="4583113"/>
            <a:ext cx="8915400" cy="2191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10000"/>
              </a:spcBef>
              <a:spcAft>
                <a:spcPct val="10000"/>
              </a:spcAft>
            </a:pPr>
            <a:r>
              <a:rPr lang="en-US" b="1" dirty="0">
                <a:latin typeface="Helvetica" charset="0"/>
              </a:rPr>
              <a:t>What does this mean?  </a:t>
            </a:r>
          </a:p>
          <a:p>
            <a:pPr>
              <a:spcBef>
                <a:spcPct val="10000"/>
              </a:spcBef>
              <a:spcAft>
                <a:spcPct val="10000"/>
              </a:spcAft>
              <a:buFont typeface="Times" charset="0"/>
              <a:buChar char="•"/>
            </a:pPr>
            <a:r>
              <a:rPr lang="en-US" sz="2000" dirty="0">
                <a:latin typeface="Helvetica" charset="0"/>
              </a:rPr>
              <a:t>If we know the sequence of a gene (DNA) we can (basically) deduce the protein sequence if we know that the DNA sequence is an exon.</a:t>
            </a:r>
          </a:p>
          <a:p>
            <a:pPr>
              <a:spcBef>
                <a:spcPct val="10000"/>
              </a:spcBef>
              <a:spcAft>
                <a:spcPct val="10000"/>
              </a:spcAft>
              <a:buFont typeface="Times" charset="0"/>
              <a:buChar char="•"/>
            </a:pPr>
            <a:r>
              <a:rPr lang="en-US" sz="2000" dirty="0">
                <a:latin typeface="Helvetica" charset="0"/>
              </a:rPr>
              <a:t>DNA -&gt; RNA uses complementary base pairs</a:t>
            </a:r>
          </a:p>
          <a:p>
            <a:pPr>
              <a:spcBef>
                <a:spcPct val="10000"/>
              </a:spcBef>
              <a:spcAft>
                <a:spcPct val="10000"/>
              </a:spcAft>
              <a:buFont typeface="Times" charset="0"/>
              <a:buChar char="•"/>
            </a:pPr>
            <a:r>
              <a:rPr lang="en-US" sz="2000" dirty="0">
                <a:latin typeface="Helvetica" charset="0"/>
              </a:rPr>
              <a:t>RNA -&gt; protein is not complementary - translation needs a special intermediate (</a:t>
            </a:r>
            <a:r>
              <a:rPr lang="en-US" sz="2000" b="1" dirty="0" err="1">
                <a:latin typeface="Helvetica" charset="0"/>
              </a:rPr>
              <a:t>tRNA</a:t>
            </a:r>
            <a:r>
              <a:rPr lang="en-US" sz="2000" dirty="0">
                <a:latin typeface="Helvetica" charset="0"/>
              </a:rPr>
              <a:t>) and a protein-RNA complex called the </a:t>
            </a:r>
            <a:r>
              <a:rPr lang="en-US" sz="2000" b="1" dirty="0">
                <a:latin typeface="Helvetica" charset="0"/>
              </a:rPr>
              <a:t>ribosome</a:t>
            </a:r>
          </a:p>
        </p:txBody>
      </p:sp>
    </p:spTree>
    <p:extLst>
      <p:ext uri="{BB962C8B-B14F-4D97-AF65-F5344CB8AC3E}">
        <p14:creationId xmlns:p14="http://schemas.microsoft.com/office/powerpoint/2010/main" val="38942960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a:xfrm>
            <a:off x="76200" y="152400"/>
            <a:ext cx="8991600" cy="838200"/>
          </a:xfrm>
        </p:spPr>
        <p:txBody>
          <a:bodyPr/>
          <a:lstStyle/>
          <a:p>
            <a:pPr eaLnBrk="1" hangingPunct="1"/>
            <a:r>
              <a:rPr lang="en-US" sz="3200">
                <a:latin typeface="Arial" charset="0"/>
              </a:rPr>
              <a:t>Going from nucleotide to peptide sequences</a:t>
            </a:r>
          </a:p>
        </p:txBody>
      </p:sp>
      <p:sp>
        <p:nvSpPr>
          <p:cNvPr id="26626" name="Text Box 3"/>
          <p:cNvSpPr txBox="1">
            <a:spLocks noChangeArrowheads="1"/>
          </p:cNvSpPr>
          <p:nvPr/>
        </p:nvSpPr>
        <p:spPr bwMode="auto">
          <a:xfrm>
            <a:off x="212725" y="1501775"/>
            <a:ext cx="8702675"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a:latin typeface="Helvetica" charset="0"/>
              </a:rPr>
              <a:t>Recall, </a:t>
            </a:r>
            <a:r>
              <a:rPr lang="en-US" b="1" dirty="0">
                <a:latin typeface="Helvetica" charset="0"/>
              </a:rPr>
              <a:t>RNA polymerase II </a:t>
            </a:r>
            <a:r>
              <a:rPr lang="en-US" dirty="0">
                <a:latin typeface="Helvetica" charset="0"/>
              </a:rPr>
              <a:t>made mRNA (messenger RNA) using a strand of DNA as a </a:t>
            </a:r>
            <a:r>
              <a:rPr lang="en-US" i="1" dirty="0">
                <a:latin typeface="Helvetica" charset="0"/>
              </a:rPr>
              <a:t>template</a:t>
            </a:r>
            <a:r>
              <a:rPr lang="en-US" dirty="0">
                <a:latin typeface="Helvetica" charset="0"/>
              </a:rPr>
              <a:t>.</a:t>
            </a:r>
          </a:p>
          <a:p>
            <a:endParaRPr lang="en-US" dirty="0">
              <a:latin typeface="Helvetica" charset="0"/>
            </a:endParaRPr>
          </a:p>
          <a:p>
            <a:r>
              <a:rPr lang="en-US" dirty="0">
                <a:latin typeface="Helvetica" charset="0"/>
              </a:rPr>
              <a:t>This RNA strand has a sequence of nucleotides whose bases are </a:t>
            </a:r>
            <a:r>
              <a:rPr lang="en-US" b="1" dirty="0">
                <a:latin typeface="Helvetica" charset="0"/>
              </a:rPr>
              <a:t>complementary</a:t>
            </a:r>
            <a:r>
              <a:rPr lang="en-US" dirty="0">
                <a:latin typeface="Helvetica" charset="0"/>
              </a:rPr>
              <a:t> to DNA sequence</a:t>
            </a:r>
          </a:p>
          <a:p>
            <a:endParaRPr lang="en-US" dirty="0">
              <a:latin typeface="Helvetica" charset="0"/>
            </a:endParaRPr>
          </a:p>
          <a:p>
            <a:r>
              <a:rPr lang="en-US" dirty="0">
                <a:latin typeface="Helvetica" charset="0"/>
              </a:rPr>
              <a:t>In other words, </a:t>
            </a:r>
            <a:r>
              <a:rPr lang="en-US" dirty="0" smtClean="0">
                <a:latin typeface="Helvetica" charset="0"/>
              </a:rPr>
              <a:t>there’</a:t>
            </a:r>
            <a:r>
              <a:rPr lang="en-US" altLang="ja-JP" dirty="0" smtClean="0">
                <a:latin typeface="Helvetica" charset="0"/>
              </a:rPr>
              <a:t>s </a:t>
            </a:r>
            <a:r>
              <a:rPr lang="en-US" altLang="ja-JP" dirty="0">
                <a:latin typeface="Helvetica" charset="0"/>
              </a:rPr>
              <a:t>a 1 to 1 correspondence between DNA sequence and the primary RNA transcript</a:t>
            </a:r>
          </a:p>
          <a:p>
            <a:endParaRPr lang="en-US" dirty="0">
              <a:latin typeface="Helvetica" charset="0"/>
            </a:endParaRPr>
          </a:p>
          <a:p>
            <a:r>
              <a:rPr lang="en-US" dirty="0">
                <a:latin typeface="Helvetica" charset="0"/>
              </a:rPr>
              <a:t>THIS IS </a:t>
            </a:r>
            <a:r>
              <a:rPr lang="en-US" u="sng" dirty="0">
                <a:latin typeface="Helvetica" charset="0"/>
              </a:rPr>
              <a:t>NOT</a:t>
            </a:r>
            <a:r>
              <a:rPr lang="en-US" dirty="0">
                <a:latin typeface="Helvetica" charset="0"/>
              </a:rPr>
              <a:t> TRUE GOING FROM mRNA to POLYPEPTIDE!</a:t>
            </a:r>
          </a:p>
          <a:p>
            <a:endParaRPr lang="en-US" dirty="0">
              <a:latin typeface="Helvetica" charset="0"/>
            </a:endParaRPr>
          </a:p>
          <a:p>
            <a:r>
              <a:rPr lang="en-US" dirty="0">
                <a:latin typeface="Helvetica" charset="0"/>
              </a:rPr>
              <a:t>Amino acids are encoded by </a:t>
            </a:r>
            <a:r>
              <a:rPr lang="en-US" dirty="0" smtClean="0">
                <a:latin typeface="Helvetica" charset="0"/>
              </a:rPr>
              <a:t>‘</a:t>
            </a:r>
            <a:r>
              <a:rPr lang="en-US" altLang="ja-JP" b="1" dirty="0" smtClean="0">
                <a:latin typeface="Helvetica" charset="0"/>
              </a:rPr>
              <a:t>codons</a:t>
            </a:r>
            <a:r>
              <a:rPr lang="en-US" altLang="ja-JP" dirty="0" smtClean="0">
                <a:latin typeface="Helvetica" charset="0"/>
              </a:rPr>
              <a:t>.’</a:t>
            </a:r>
            <a:endParaRPr lang="en-US" dirty="0">
              <a:latin typeface="Helvetica" charset="0"/>
            </a:endParaRPr>
          </a:p>
        </p:txBody>
      </p:sp>
    </p:spTree>
    <p:extLst>
      <p:ext uri="{BB962C8B-B14F-4D97-AF65-F5344CB8AC3E}">
        <p14:creationId xmlns:p14="http://schemas.microsoft.com/office/powerpoint/2010/main" val="268519104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Clicker Question</a:t>
            </a:r>
            <a:endParaRPr lang="en-US" dirty="0"/>
          </a:p>
        </p:txBody>
      </p:sp>
      <p:sp>
        <p:nvSpPr>
          <p:cNvPr id="3" name="Content Placeholder 2"/>
          <p:cNvSpPr>
            <a:spLocks noGrp="1"/>
          </p:cNvSpPr>
          <p:nvPr>
            <p:ph idx="1"/>
          </p:nvPr>
        </p:nvSpPr>
        <p:spPr/>
        <p:txBody>
          <a:bodyPr/>
          <a:lstStyle/>
          <a:p>
            <a:pPr marL="0" indent="0">
              <a:buNone/>
            </a:pPr>
            <a:r>
              <a:rPr lang="en-US" dirty="0" smtClean="0"/>
              <a:t>If a codon consists of </a:t>
            </a:r>
            <a:r>
              <a:rPr lang="en-US" smtClean="0"/>
              <a:t>3 nucleic acids</a:t>
            </a:r>
            <a:r>
              <a:rPr lang="en-US" dirty="0" smtClean="0"/>
              <a:t>, how many possible different codons exist?</a:t>
            </a:r>
          </a:p>
          <a:p>
            <a:pPr marL="514350" indent="-514350">
              <a:buFont typeface="+mj-lt"/>
              <a:buAutoNum type="alphaUcPeriod"/>
            </a:pPr>
            <a:r>
              <a:rPr lang="en-US" dirty="0"/>
              <a:t>3</a:t>
            </a:r>
            <a:endParaRPr lang="en-US" dirty="0" smtClean="0"/>
          </a:p>
          <a:p>
            <a:pPr marL="514350" indent="-514350">
              <a:buFont typeface="+mj-lt"/>
              <a:buAutoNum type="alphaUcPeriod"/>
            </a:pPr>
            <a:r>
              <a:rPr lang="en-US" dirty="0" smtClean="0"/>
              <a:t>16</a:t>
            </a:r>
          </a:p>
          <a:p>
            <a:pPr marL="514350" indent="-514350">
              <a:buFont typeface="+mj-lt"/>
              <a:buAutoNum type="alphaUcPeriod"/>
            </a:pPr>
            <a:r>
              <a:rPr lang="en-US" dirty="0" smtClean="0"/>
              <a:t>64</a:t>
            </a:r>
          </a:p>
          <a:p>
            <a:pPr marL="514350" indent="-514350">
              <a:buFont typeface="+mj-lt"/>
              <a:buAutoNum type="alphaUcPeriod"/>
            </a:pPr>
            <a:r>
              <a:rPr lang="en-US" dirty="0" smtClean="0"/>
              <a:t>128</a:t>
            </a:r>
          </a:p>
          <a:p>
            <a:pPr marL="514350" indent="-514350">
              <a:buFont typeface="+mj-lt"/>
              <a:buAutoNum type="alphaUcPeriod"/>
            </a:pPr>
            <a:r>
              <a:rPr lang="en-US" dirty="0" smtClean="0"/>
              <a:t>8675309</a:t>
            </a:r>
          </a:p>
          <a:p>
            <a:pPr marL="0" indent="0">
              <a:buNone/>
            </a:pPr>
            <a:endParaRPr lang="en-US" dirty="0" smtClean="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135315411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152400" y="76200"/>
            <a:ext cx="8839200" cy="914400"/>
          </a:xfrm>
        </p:spPr>
        <p:txBody>
          <a:bodyPr/>
          <a:lstStyle/>
          <a:p>
            <a:pPr eaLnBrk="1" hangingPunct="1"/>
            <a:r>
              <a:rPr lang="en-US" sz="3200">
                <a:latin typeface="Arial" charset="0"/>
              </a:rPr>
              <a:t>Codons: What a bunch of degenerates!</a:t>
            </a:r>
          </a:p>
        </p:txBody>
      </p:sp>
      <p:sp>
        <p:nvSpPr>
          <p:cNvPr id="27650" name="Text Box 3"/>
          <p:cNvSpPr txBox="1">
            <a:spLocks noChangeArrowheads="1"/>
          </p:cNvSpPr>
          <p:nvPr/>
        </p:nvSpPr>
        <p:spPr bwMode="auto">
          <a:xfrm>
            <a:off x="381000" y="1196975"/>
            <a:ext cx="8397875"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b="1">
                <a:latin typeface="Helvetica" charset="0"/>
              </a:rPr>
              <a:t>comprised of 3 consecutive nucleotides</a:t>
            </a:r>
          </a:p>
          <a:p>
            <a:endParaRPr lang="en-US" b="1">
              <a:latin typeface="Helvetica" charset="0"/>
            </a:endParaRPr>
          </a:p>
          <a:p>
            <a:r>
              <a:rPr lang="en-US" b="1">
                <a:latin typeface="Helvetica" charset="0"/>
              </a:rPr>
              <a:t>written 5</a:t>
            </a:r>
            <a:r>
              <a:rPr lang="ja-JP" altLang="en-US" b="1">
                <a:latin typeface="Helvetica" charset="0"/>
              </a:rPr>
              <a:t>’</a:t>
            </a:r>
            <a:r>
              <a:rPr lang="en-US" altLang="ja-JP" b="1">
                <a:latin typeface="Helvetica" charset="0"/>
              </a:rPr>
              <a:t> to 3</a:t>
            </a:r>
            <a:r>
              <a:rPr lang="ja-JP" altLang="en-US" b="1">
                <a:latin typeface="Helvetica" charset="0"/>
              </a:rPr>
              <a:t>’</a:t>
            </a:r>
            <a:endParaRPr lang="en-US" altLang="ja-JP" b="1">
              <a:latin typeface="Helvetica" charset="0"/>
            </a:endParaRPr>
          </a:p>
          <a:p>
            <a:endParaRPr lang="en-US" b="1">
              <a:latin typeface="Helvetica" charset="0"/>
            </a:endParaRPr>
          </a:p>
          <a:p>
            <a:r>
              <a:rPr lang="en-US" b="1">
                <a:latin typeface="Helvetica" charset="0"/>
              </a:rPr>
              <a:t>4 nucleotides (U, C, A, G) so there are 4</a:t>
            </a:r>
            <a:r>
              <a:rPr lang="en-US" b="1" baseline="30000">
                <a:latin typeface="Helvetica" charset="0"/>
              </a:rPr>
              <a:t>3</a:t>
            </a:r>
            <a:r>
              <a:rPr lang="en-US" b="1">
                <a:latin typeface="Helvetica" charset="0"/>
              </a:rPr>
              <a:t> (or 64) codons</a:t>
            </a:r>
          </a:p>
          <a:p>
            <a:endParaRPr lang="en-US" b="1">
              <a:latin typeface="Helvetica" charset="0"/>
            </a:endParaRPr>
          </a:p>
          <a:p>
            <a:r>
              <a:rPr lang="en-US" b="1">
                <a:latin typeface="Helvetica" charset="0"/>
              </a:rPr>
              <a:t>3 codons signal for </a:t>
            </a:r>
            <a:r>
              <a:rPr lang="ja-JP" altLang="en-US" b="1">
                <a:latin typeface="Helvetica" charset="0"/>
              </a:rPr>
              <a:t>“</a:t>
            </a:r>
            <a:r>
              <a:rPr lang="en-US" altLang="ja-JP" b="1">
                <a:latin typeface="Helvetica" charset="0"/>
              </a:rPr>
              <a:t>stop</a:t>
            </a:r>
            <a:r>
              <a:rPr lang="ja-JP" altLang="en-US" b="1">
                <a:latin typeface="Helvetica" charset="0"/>
              </a:rPr>
              <a:t>”</a:t>
            </a:r>
            <a:r>
              <a:rPr lang="en-US" altLang="ja-JP" b="1">
                <a:latin typeface="Helvetica" charset="0"/>
              </a:rPr>
              <a:t> (stopping translation)</a:t>
            </a:r>
          </a:p>
          <a:p>
            <a:endParaRPr lang="en-US" b="1">
              <a:latin typeface="Helvetica" charset="0"/>
            </a:endParaRPr>
          </a:p>
          <a:p>
            <a:r>
              <a:rPr lang="en-US" b="1">
                <a:latin typeface="Helvetica" charset="0"/>
              </a:rPr>
              <a:t>So… there are 64 - 3 = 61 different codons for amino acids</a:t>
            </a:r>
          </a:p>
          <a:p>
            <a:endParaRPr lang="en-US" b="1">
              <a:latin typeface="Helvetica" charset="0"/>
            </a:endParaRPr>
          </a:p>
          <a:p>
            <a:r>
              <a:rPr lang="en-US" b="1">
                <a:latin typeface="Helvetica" charset="0"/>
              </a:rPr>
              <a:t>Remember, there are 20 amino acids…  so some amino acids must be encoded by more than one codon = the code is </a:t>
            </a:r>
            <a:r>
              <a:rPr lang="ja-JP" altLang="en-US" b="1">
                <a:latin typeface="Helvetica" charset="0"/>
              </a:rPr>
              <a:t>“</a:t>
            </a:r>
            <a:r>
              <a:rPr lang="en-US" altLang="ja-JP" b="1">
                <a:latin typeface="Helvetica" charset="0"/>
              </a:rPr>
              <a:t>degenerate</a:t>
            </a:r>
            <a:r>
              <a:rPr lang="ja-JP" altLang="en-US" b="1">
                <a:latin typeface="Helvetica" charset="0"/>
              </a:rPr>
              <a:t>”</a:t>
            </a:r>
            <a:endParaRPr lang="en-US" b="1">
              <a:latin typeface="Helvetica" charset="0"/>
            </a:endParaRPr>
          </a:p>
        </p:txBody>
      </p:sp>
    </p:spTree>
    <p:extLst>
      <p:ext uri="{BB962C8B-B14F-4D97-AF65-F5344CB8AC3E}">
        <p14:creationId xmlns:p14="http://schemas.microsoft.com/office/powerpoint/2010/main" val="117041561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a:xfrm>
            <a:off x="76200" y="152400"/>
            <a:ext cx="8991600" cy="838200"/>
          </a:xfrm>
        </p:spPr>
        <p:txBody>
          <a:bodyPr/>
          <a:lstStyle/>
          <a:p>
            <a:pPr eaLnBrk="1" hangingPunct="1"/>
            <a:r>
              <a:rPr lang="en-US" sz="3200">
                <a:latin typeface="Arial" charset="0"/>
              </a:rPr>
              <a:t>Going from nucleotide to peptide sequences</a:t>
            </a:r>
          </a:p>
        </p:txBody>
      </p:sp>
      <p:sp>
        <p:nvSpPr>
          <p:cNvPr id="26626" name="Text Box 3"/>
          <p:cNvSpPr txBox="1">
            <a:spLocks noChangeArrowheads="1"/>
          </p:cNvSpPr>
          <p:nvPr/>
        </p:nvSpPr>
        <p:spPr bwMode="auto">
          <a:xfrm>
            <a:off x="212725" y="1501775"/>
            <a:ext cx="8702675"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a:latin typeface="Helvetica" charset="0"/>
              </a:rPr>
              <a:t>Recall, </a:t>
            </a:r>
            <a:r>
              <a:rPr lang="en-US" b="1" dirty="0">
                <a:latin typeface="Helvetica" charset="0"/>
              </a:rPr>
              <a:t>RNA polymerase II </a:t>
            </a:r>
            <a:r>
              <a:rPr lang="en-US" dirty="0">
                <a:latin typeface="Helvetica" charset="0"/>
              </a:rPr>
              <a:t>made mRNA (messenger RNA) using a strand of DNA as a </a:t>
            </a:r>
            <a:r>
              <a:rPr lang="en-US" i="1" dirty="0">
                <a:latin typeface="Helvetica" charset="0"/>
              </a:rPr>
              <a:t>template</a:t>
            </a:r>
            <a:r>
              <a:rPr lang="en-US" dirty="0">
                <a:latin typeface="Helvetica" charset="0"/>
              </a:rPr>
              <a:t>.</a:t>
            </a:r>
          </a:p>
          <a:p>
            <a:endParaRPr lang="en-US" dirty="0">
              <a:latin typeface="Helvetica" charset="0"/>
            </a:endParaRPr>
          </a:p>
          <a:p>
            <a:r>
              <a:rPr lang="en-US" dirty="0">
                <a:latin typeface="Helvetica" charset="0"/>
              </a:rPr>
              <a:t>This RNA strand has a sequence of nucleotides whose bases are </a:t>
            </a:r>
            <a:r>
              <a:rPr lang="en-US" b="1" dirty="0">
                <a:latin typeface="Helvetica" charset="0"/>
              </a:rPr>
              <a:t>complementary</a:t>
            </a:r>
            <a:r>
              <a:rPr lang="en-US" dirty="0">
                <a:latin typeface="Helvetica" charset="0"/>
              </a:rPr>
              <a:t> to DNA sequence</a:t>
            </a:r>
          </a:p>
          <a:p>
            <a:endParaRPr lang="en-US" dirty="0">
              <a:latin typeface="Helvetica" charset="0"/>
            </a:endParaRPr>
          </a:p>
          <a:p>
            <a:r>
              <a:rPr lang="en-US" dirty="0">
                <a:latin typeface="Helvetica" charset="0"/>
              </a:rPr>
              <a:t>In other words, </a:t>
            </a:r>
            <a:r>
              <a:rPr lang="en-US" dirty="0" smtClean="0">
                <a:latin typeface="Helvetica" charset="0"/>
              </a:rPr>
              <a:t>there’</a:t>
            </a:r>
            <a:r>
              <a:rPr lang="en-US" altLang="ja-JP" dirty="0" smtClean="0">
                <a:latin typeface="Helvetica" charset="0"/>
              </a:rPr>
              <a:t>s </a:t>
            </a:r>
            <a:r>
              <a:rPr lang="en-US" altLang="ja-JP" dirty="0">
                <a:latin typeface="Helvetica" charset="0"/>
              </a:rPr>
              <a:t>a 1 to 1 correspondence between DNA sequence and the primary RNA transcript</a:t>
            </a:r>
          </a:p>
          <a:p>
            <a:endParaRPr lang="en-US" dirty="0">
              <a:latin typeface="Helvetica" charset="0"/>
            </a:endParaRPr>
          </a:p>
          <a:p>
            <a:r>
              <a:rPr lang="en-US" dirty="0">
                <a:latin typeface="Helvetica" charset="0"/>
              </a:rPr>
              <a:t>THIS IS </a:t>
            </a:r>
            <a:r>
              <a:rPr lang="en-US" u="sng" dirty="0">
                <a:latin typeface="Helvetica" charset="0"/>
              </a:rPr>
              <a:t>NOT</a:t>
            </a:r>
            <a:r>
              <a:rPr lang="en-US" dirty="0">
                <a:latin typeface="Helvetica" charset="0"/>
              </a:rPr>
              <a:t> TRUE GOING FROM mRNA to POLYPEPTIDE!</a:t>
            </a:r>
          </a:p>
          <a:p>
            <a:endParaRPr lang="en-US" dirty="0">
              <a:latin typeface="Helvetica" charset="0"/>
            </a:endParaRPr>
          </a:p>
          <a:p>
            <a:r>
              <a:rPr lang="en-US" dirty="0">
                <a:latin typeface="Helvetica" charset="0"/>
              </a:rPr>
              <a:t>Amino acids are encoded by </a:t>
            </a:r>
            <a:r>
              <a:rPr lang="en-US" dirty="0" smtClean="0">
                <a:latin typeface="Helvetica" charset="0"/>
              </a:rPr>
              <a:t>‘</a:t>
            </a:r>
            <a:r>
              <a:rPr lang="en-US" altLang="ja-JP" b="1" dirty="0" smtClean="0">
                <a:latin typeface="Helvetica" charset="0"/>
              </a:rPr>
              <a:t>codons</a:t>
            </a:r>
            <a:r>
              <a:rPr lang="en-US" altLang="ja-JP" dirty="0" smtClean="0">
                <a:latin typeface="Helvetica" charset="0"/>
              </a:rPr>
              <a:t>.’</a:t>
            </a:r>
            <a:endParaRPr lang="en-US" dirty="0">
              <a:latin typeface="Helvetica" charset="0"/>
            </a:endParaRPr>
          </a:p>
        </p:txBody>
      </p:sp>
    </p:spTree>
    <p:extLst>
      <p:ext uri="{BB962C8B-B14F-4D97-AF65-F5344CB8AC3E}">
        <p14:creationId xmlns:p14="http://schemas.microsoft.com/office/powerpoint/2010/main" val="188794768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a:xfrm>
            <a:off x="457200" y="274638"/>
            <a:ext cx="8229600" cy="639762"/>
          </a:xfrm>
        </p:spPr>
        <p:txBody>
          <a:bodyPr/>
          <a:lstStyle/>
          <a:p>
            <a:pPr eaLnBrk="1" hangingPunct="1"/>
            <a:r>
              <a:rPr lang="en-US" sz="3200">
                <a:latin typeface="Arial" charset="0"/>
              </a:rPr>
              <a:t>Getting it made.</a:t>
            </a:r>
          </a:p>
        </p:txBody>
      </p:sp>
      <p:sp>
        <p:nvSpPr>
          <p:cNvPr id="34818" name="Text Box 3"/>
          <p:cNvSpPr txBox="1">
            <a:spLocks noChangeArrowheads="1"/>
          </p:cNvSpPr>
          <p:nvPr/>
        </p:nvSpPr>
        <p:spPr bwMode="auto">
          <a:xfrm>
            <a:off x="152400" y="1501775"/>
            <a:ext cx="876300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b="1" dirty="0">
                <a:latin typeface="Helvetica" charset="0"/>
              </a:rPr>
              <a:t>For replication and transcription, the cell uses base pairing of complementary nucleotides…  what about translation?</a:t>
            </a:r>
          </a:p>
          <a:p>
            <a:endParaRPr lang="en-US" b="1" dirty="0">
              <a:latin typeface="Helvetica" charset="0"/>
            </a:endParaRPr>
          </a:p>
          <a:p>
            <a:r>
              <a:rPr lang="en-US" b="1" u="sng" dirty="0">
                <a:latin typeface="Helvetica" charset="0"/>
              </a:rPr>
              <a:t>The problem</a:t>
            </a:r>
            <a:r>
              <a:rPr lang="en-US" b="1" dirty="0">
                <a:latin typeface="Helvetica" charset="0"/>
              </a:rPr>
              <a:t>: the structures of amino acids and </a:t>
            </a:r>
            <a:r>
              <a:rPr lang="en-US" b="1" dirty="0" smtClean="0">
                <a:latin typeface="Helvetica" charset="0"/>
              </a:rPr>
              <a:t>	nucleotides </a:t>
            </a:r>
            <a:r>
              <a:rPr lang="en-US" b="1" dirty="0">
                <a:latin typeface="Helvetica" charset="0"/>
              </a:rPr>
              <a:t>are not complementary.</a:t>
            </a:r>
          </a:p>
          <a:p>
            <a:endParaRPr lang="en-US" b="1" dirty="0">
              <a:latin typeface="Helvetica" charset="0"/>
            </a:endParaRPr>
          </a:p>
          <a:p>
            <a:r>
              <a:rPr lang="en-US" b="1" u="sng" dirty="0">
                <a:latin typeface="Helvetica" charset="0"/>
              </a:rPr>
              <a:t>The solution</a:t>
            </a:r>
            <a:r>
              <a:rPr lang="en-US" b="1" dirty="0">
                <a:latin typeface="Helvetica" charset="0"/>
              </a:rPr>
              <a:t>: </a:t>
            </a:r>
            <a:r>
              <a:rPr lang="en-US" b="1" dirty="0" err="1">
                <a:latin typeface="Helvetica" charset="0"/>
              </a:rPr>
              <a:t>tRNA</a:t>
            </a:r>
            <a:r>
              <a:rPr lang="en-US" b="1" dirty="0">
                <a:latin typeface="Helvetica" charset="0"/>
              </a:rPr>
              <a:t> serves as an intermediary.</a:t>
            </a:r>
          </a:p>
          <a:p>
            <a:r>
              <a:rPr lang="en-US" b="1" dirty="0">
                <a:latin typeface="Helvetica" charset="0"/>
              </a:rPr>
              <a:t>	one end - attached to a specific amino acid</a:t>
            </a:r>
          </a:p>
          <a:p>
            <a:r>
              <a:rPr lang="en-US" b="1" dirty="0">
                <a:latin typeface="Helvetica" charset="0"/>
              </a:rPr>
              <a:t>	other end - complementary to codon (</a:t>
            </a:r>
            <a:r>
              <a:rPr lang="ja-JP" altLang="en-US" b="1" dirty="0">
                <a:latin typeface="Helvetica" charset="0"/>
              </a:rPr>
              <a:t>“</a:t>
            </a:r>
            <a:r>
              <a:rPr lang="en-US" altLang="ja-JP" b="1" dirty="0">
                <a:latin typeface="Helvetica" charset="0"/>
              </a:rPr>
              <a:t>anticodon</a:t>
            </a:r>
            <a:r>
              <a:rPr lang="ja-JP" altLang="en-US" b="1" dirty="0">
                <a:latin typeface="Helvetica" charset="0"/>
              </a:rPr>
              <a:t>”</a:t>
            </a:r>
            <a:r>
              <a:rPr lang="en-US" altLang="ja-JP" b="1" dirty="0">
                <a:latin typeface="Helvetica" charset="0"/>
              </a:rPr>
              <a:t>)</a:t>
            </a:r>
            <a:endParaRPr lang="en-US" b="1" dirty="0">
              <a:latin typeface="Helvetica" charset="0"/>
            </a:endParaRPr>
          </a:p>
        </p:txBody>
      </p:sp>
    </p:spTree>
    <p:extLst>
      <p:ext uri="{BB962C8B-B14F-4D97-AF65-F5344CB8AC3E}">
        <p14:creationId xmlns:p14="http://schemas.microsoft.com/office/powerpoint/2010/main" val="34633796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p:cNvSpPr>
          <p:nvPr>
            <p:ph type="title" idx="4294967295"/>
          </p:nvPr>
        </p:nvSpPr>
        <p:spPr>
          <a:xfrm>
            <a:off x="457200" y="274638"/>
            <a:ext cx="8229600" cy="1020762"/>
          </a:xfrm>
        </p:spPr>
        <p:txBody>
          <a:bodyPr/>
          <a:lstStyle/>
          <a:p>
            <a:r>
              <a:rPr lang="en-US" sz="3200" dirty="0" smtClean="0"/>
              <a:t>First: get lots of DNA or cDNA (from mRNA)</a:t>
            </a:r>
            <a:br>
              <a:rPr lang="en-US" sz="3200" dirty="0" smtClean="0"/>
            </a:br>
            <a:r>
              <a:rPr lang="en-US" sz="3200" dirty="0" smtClean="0"/>
              <a:t>Enzymatic Amplification of DNA by PCR</a:t>
            </a:r>
          </a:p>
        </p:txBody>
      </p:sp>
      <p:sp>
        <p:nvSpPr>
          <p:cNvPr id="102403" name="Rectangle 3"/>
          <p:cNvSpPr>
            <a:spLocks noGrp="1"/>
          </p:cNvSpPr>
          <p:nvPr>
            <p:ph type="body" idx="4294967295"/>
          </p:nvPr>
        </p:nvSpPr>
        <p:spPr/>
        <p:txBody>
          <a:bodyPr/>
          <a:lstStyle/>
          <a:p>
            <a:r>
              <a:rPr lang="en-US" sz="2400" b="1" dirty="0" smtClean="0"/>
              <a:t>Polymerase chain reaction</a:t>
            </a:r>
            <a:r>
              <a:rPr lang="en-US" sz="2400" dirty="0" smtClean="0"/>
              <a:t> (</a:t>
            </a:r>
            <a:r>
              <a:rPr lang="en-US" sz="2400" b="1" dirty="0" smtClean="0"/>
              <a:t>PCR</a:t>
            </a:r>
            <a:r>
              <a:rPr lang="en-US" sz="2400" dirty="0" smtClean="0"/>
              <a:t>) is a technique to amplify specific DNA fragments.</a:t>
            </a:r>
          </a:p>
          <a:p>
            <a:pPr lvl="1"/>
            <a:r>
              <a:rPr lang="en-US" sz="2000" dirty="0" smtClean="0"/>
              <a:t>It uses a very small amount of template.</a:t>
            </a:r>
          </a:p>
          <a:p>
            <a:pPr lvl="1"/>
            <a:r>
              <a:rPr lang="en-US" sz="2000" dirty="0" smtClean="0"/>
              <a:t>Utilizes a heat-stable DNA polymerase (</a:t>
            </a:r>
            <a:r>
              <a:rPr lang="en-US" sz="2000" i="1" dirty="0" err="1" smtClean="0"/>
              <a:t>Taq</a:t>
            </a:r>
            <a:r>
              <a:rPr lang="en-US" sz="2000" i="1" dirty="0" smtClean="0"/>
              <a:t> polymerase</a:t>
            </a:r>
            <a:r>
              <a:rPr lang="en-US" sz="2000" dirty="0" smtClean="0"/>
              <a:t>) from bacteria living in hot springs.</a:t>
            </a:r>
          </a:p>
          <a:p>
            <a:pPr lvl="1"/>
            <a:r>
              <a:rPr lang="en-US" sz="2000" dirty="0" smtClean="0"/>
              <a:t>Uses repeated cycles of denaturation, DNA replication, and cooling to double the amount of DNA during each cycle.</a:t>
            </a:r>
          </a:p>
          <a:p>
            <a:pPr lvl="1"/>
            <a:r>
              <a:rPr lang="en-US" sz="2000" dirty="0" smtClean="0"/>
              <a:t>Uses an automated </a:t>
            </a:r>
            <a:r>
              <a:rPr lang="en-US" sz="2000" i="1" dirty="0" smtClean="0"/>
              <a:t>thermal cycler</a:t>
            </a:r>
            <a:r>
              <a:rPr lang="en-US" dirty="0" smtClean="0"/>
              <a:t>.</a:t>
            </a:r>
          </a:p>
          <a:p>
            <a:pPr lvl="1"/>
            <a:r>
              <a:rPr lang="en-US" sz="2400" dirty="0" err="1" smtClean="0"/>
              <a:t>Kary</a:t>
            </a:r>
            <a:r>
              <a:rPr lang="en-US" sz="2400" dirty="0" smtClean="0"/>
              <a:t> Mullis won the Nobel Prize in 1993 for discovering this technique</a:t>
            </a:r>
          </a:p>
        </p:txBody>
      </p:sp>
    </p:spTree>
    <p:extLst>
      <p:ext uri="{BB962C8B-B14F-4D97-AF65-F5344CB8AC3E}">
        <p14:creationId xmlns:p14="http://schemas.microsoft.com/office/powerpoint/2010/main" val="185693551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a:xfrm>
            <a:off x="457200" y="76200"/>
            <a:ext cx="8229600" cy="715962"/>
          </a:xfrm>
        </p:spPr>
        <p:txBody>
          <a:bodyPr/>
          <a:lstStyle/>
          <a:p>
            <a:pPr eaLnBrk="1" hangingPunct="1"/>
            <a:r>
              <a:rPr lang="en-US" sz="3200" dirty="0">
                <a:latin typeface="Arial" charset="0"/>
              </a:rPr>
              <a:t>transfer RNA (</a:t>
            </a:r>
            <a:r>
              <a:rPr lang="en-US" sz="3200" dirty="0" err="1">
                <a:latin typeface="Arial" charset="0"/>
              </a:rPr>
              <a:t>tRNA</a:t>
            </a:r>
            <a:r>
              <a:rPr lang="en-US" sz="3200" dirty="0">
                <a:latin typeface="Arial" charset="0"/>
              </a:rPr>
              <a:t>)</a:t>
            </a:r>
          </a:p>
        </p:txBody>
      </p:sp>
      <p:sp>
        <p:nvSpPr>
          <p:cNvPr id="35843" name="Text Box 4"/>
          <p:cNvSpPr txBox="1">
            <a:spLocks noChangeArrowheads="1"/>
          </p:cNvSpPr>
          <p:nvPr/>
        </p:nvSpPr>
        <p:spPr bwMode="auto">
          <a:xfrm>
            <a:off x="288925" y="1016000"/>
            <a:ext cx="4968875" cy="5139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000" b="1" dirty="0">
                <a:latin typeface="Helvetica" charset="0"/>
              </a:rPr>
              <a:t>Made by RNA polymerase III in eukaryotes and RNA polymerase in prokaryotes</a:t>
            </a:r>
          </a:p>
          <a:p>
            <a:endParaRPr lang="en-US" sz="2000" b="1" dirty="0">
              <a:latin typeface="Helvetica" charset="0"/>
            </a:endParaRPr>
          </a:p>
          <a:p>
            <a:r>
              <a:rPr lang="en-US" sz="2000" b="1" dirty="0">
                <a:latin typeface="Helvetica" charset="0"/>
              </a:rPr>
              <a:t>70-90 nucleotides long</a:t>
            </a:r>
          </a:p>
          <a:p>
            <a:endParaRPr lang="en-US" sz="2000" b="1" dirty="0">
              <a:latin typeface="Helvetica" charset="0"/>
            </a:endParaRPr>
          </a:p>
          <a:p>
            <a:r>
              <a:rPr lang="en-US" sz="2000" b="1" dirty="0">
                <a:latin typeface="Helvetica" charset="0"/>
              </a:rPr>
              <a:t>Contains</a:t>
            </a:r>
          </a:p>
          <a:p>
            <a:r>
              <a:rPr lang="en-US" sz="2000" b="1" dirty="0">
                <a:latin typeface="Helvetica" charset="0"/>
              </a:rPr>
              <a:t>  1.  a conserved region (3</a:t>
            </a:r>
            <a:r>
              <a:rPr lang="ja-JP" altLang="en-US" sz="2000" b="1" dirty="0">
                <a:latin typeface="Helvetica" charset="0"/>
              </a:rPr>
              <a:t>’</a:t>
            </a:r>
            <a:r>
              <a:rPr lang="en-US" altLang="ja-JP" sz="2000" b="1" dirty="0">
                <a:latin typeface="Helvetica" charset="0"/>
              </a:rPr>
              <a:t>-ACC) where the amino acid is attached and</a:t>
            </a:r>
          </a:p>
          <a:p>
            <a:r>
              <a:rPr lang="en-US" sz="2000" b="1" dirty="0">
                <a:latin typeface="Helvetica" charset="0"/>
              </a:rPr>
              <a:t>  2.  a unique region called the </a:t>
            </a:r>
            <a:r>
              <a:rPr lang="ja-JP" altLang="en-US" sz="2000" b="1" dirty="0">
                <a:latin typeface="Helvetica" charset="0"/>
              </a:rPr>
              <a:t>“</a:t>
            </a:r>
            <a:r>
              <a:rPr lang="en-US" altLang="ja-JP" sz="2000" b="1" dirty="0">
                <a:latin typeface="Helvetica" charset="0"/>
              </a:rPr>
              <a:t>anticodon triplet</a:t>
            </a:r>
            <a:r>
              <a:rPr lang="ja-JP" altLang="en-US" sz="2000" b="1" dirty="0">
                <a:latin typeface="Helvetica" charset="0"/>
              </a:rPr>
              <a:t>”</a:t>
            </a:r>
            <a:endParaRPr lang="en-US" altLang="ja-JP" sz="2000" b="1" dirty="0">
              <a:latin typeface="Helvetica" charset="0"/>
            </a:endParaRPr>
          </a:p>
          <a:p>
            <a:r>
              <a:rPr lang="en-US" sz="2000" b="1" dirty="0">
                <a:latin typeface="Helvetica" charset="0"/>
              </a:rPr>
              <a:t>  3. </a:t>
            </a:r>
            <a:r>
              <a:rPr lang="en-US" sz="2000" b="1" dirty="0"/>
              <a:t>The blue and red are the T and D arms, which help with recognition by the ribosome</a:t>
            </a:r>
          </a:p>
          <a:p>
            <a:endParaRPr lang="en-US" b="1" dirty="0">
              <a:latin typeface="Helvetica" charset="0"/>
            </a:endParaRPr>
          </a:p>
          <a:p>
            <a:endParaRPr lang="en-US" b="1" dirty="0">
              <a:latin typeface="Helvetica" charset="0"/>
            </a:endParaRPr>
          </a:p>
        </p:txBody>
      </p:sp>
      <p:pic>
        <p:nvPicPr>
          <p:cNvPr id="5" name="Picture 4" descr="karp7_fig_11_42.jpg"/>
          <p:cNvPicPr>
            <a:picLocks noChangeAspect="1"/>
          </p:cNvPicPr>
          <p:nvPr/>
        </p:nvPicPr>
        <p:blipFill rotWithShape="1">
          <a:blip r:embed="rId3"/>
          <a:srcRect r="47155"/>
          <a:stretch/>
        </p:blipFill>
        <p:spPr>
          <a:xfrm>
            <a:off x="6615619" y="304800"/>
            <a:ext cx="2223581" cy="2963451"/>
          </a:xfrm>
          <a:prstGeom prst="rect">
            <a:avLst/>
          </a:prstGeom>
        </p:spPr>
      </p:pic>
      <p:pic>
        <p:nvPicPr>
          <p:cNvPr id="6" name="Picture 5" descr="karp7_fig_11_42.jpg"/>
          <p:cNvPicPr>
            <a:picLocks noChangeAspect="1"/>
          </p:cNvPicPr>
          <p:nvPr/>
        </p:nvPicPr>
        <p:blipFill rotWithShape="1">
          <a:blip r:embed="rId3"/>
          <a:srcRect l="50000"/>
          <a:stretch/>
        </p:blipFill>
        <p:spPr>
          <a:xfrm>
            <a:off x="6477000" y="3437349"/>
            <a:ext cx="2320259" cy="3268251"/>
          </a:xfrm>
          <a:prstGeom prst="rect">
            <a:avLst/>
          </a:prstGeom>
        </p:spPr>
      </p:pic>
    </p:spTree>
    <p:extLst>
      <p:ext uri="{BB962C8B-B14F-4D97-AF65-F5344CB8AC3E}">
        <p14:creationId xmlns:p14="http://schemas.microsoft.com/office/powerpoint/2010/main" val="45266158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Clicker Question</a:t>
            </a:r>
            <a:endParaRPr lang="en-US" dirty="0"/>
          </a:p>
        </p:txBody>
      </p:sp>
      <p:sp>
        <p:nvSpPr>
          <p:cNvPr id="3" name="Content Placeholder 2"/>
          <p:cNvSpPr>
            <a:spLocks noGrp="1"/>
          </p:cNvSpPr>
          <p:nvPr>
            <p:ph idx="1"/>
          </p:nvPr>
        </p:nvSpPr>
        <p:spPr/>
        <p:txBody>
          <a:bodyPr/>
          <a:lstStyle/>
          <a:p>
            <a:pPr marL="0" indent="0">
              <a:buNone/>
            </a:pPr>
            <a:r>
              <a:rPr lang="en-US" dirty="0" smtClean="0"/>
              <a:t>What is the critical adapter component for translation, permitting a conversion from a nucleic acid to an amino acid code?</a:t>
            </a:r>
          </a:p>
          <a:p>
            <a:pPr marL="514350" indent="-514350">
              <a:buFont typeface="+mj-lt"/>
              <a:buAutoNum type="alphaUcPeriod"/>
            </a:pPr>
            <a:r>
              <a:rPr lang="en-US" dirty="0" smtClean="0"/>
              <a:t>DNA</a:t>
            </a:r>
          </a:p>
          <a:p>
            <a:pPr marL="514350" indent="-514350">
              <a:buFont typeface="+mj-lt"/>
              <a:buAutoNum type="alphaUcPeriod"/>
            </a:pPr>
            <a:r>
              <a:rPr lang="en-US" dirty="0" smtClean="0"/>
              <a:t>Pre-mRNA</a:t>
            </a:r>
          </a:p>
          <a:p>
            <a:pPr marL="514350" indent="-514350">
              <a:buFont typeface="+mj-lt"/>
              <a:buAutoNum type="alphaUcPeriod"/>
            </a:pPr>
            <a:r>
              <a:rPr lang="en-US" dirty="0" smtClean="0"/>
              <a:t>Mature mRNA</a:t>
            </a:r>
          </a:p>
          <a:p>
            <a:pPr marL="514350" indent="-514350">
              <a:buFont typeface="+mj-lt"/>
              <a:buAutoNum type="alphaUcPeriod"/>
            </a:pPr>
            <a:r>
              <a:rPr lang="en-US" dirty="0" err="1" smtClean="0"/>
              <a:t>tRNA</a:t>
            </a:r>
            <a:endParaRPr lang="en-US" dirty="0" smtClean="0"/>
          </a:p>
          <a:p>
            <a:pPr marL="514350" indent="-514350">
              <a:buFont typeface="+mj-lt"/>
              <a:buAutoNum type="alphaUcPeriod"/>
            </a:pPr>
            <a:r>
              <a:rPr lang="en-US" dirty="0" smtClean="0"/>
              <a:t>Chaperones</a:t>
            </a:r>
          </a:p>
          <a:p>
            <a:pPr marL="0" indent="0">
              <a:buNone/>
            </a:pPr>
            <a:endParaRPr lang="en-US" dirty="0" smtClean="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161645113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a:xfrm>
            <a:off x="457200" y="274638"/>
            <a:ext cx="8229600" cy="868362"/>
          </a:xfrm>
        </p:spPr>
        <p:txBody>
          <a:bodyPr/>
          <a:lstStyle/>
          <a:p>
            <a:pPr eaLnBrk="1" hangingPunct="1"/>
            <a:r>
              <a:rPr lang="en-US" sz="3200">
                <a:latin typeface="Arial" charset="0"/>
              </a:rPr>
              <a:t>Main points thus far…</a:t>
            </a:r>
          </a:p>
        </p:txBody>
      </p:sp>
      <p:sp>
        <p:nvSpPr>
          <p:cNvPr id="41986" name="Rectangle 3"/>
          <p:cNvSpPr>
            <a:spLocks noGrp="1" noChangeArrowheads="1"/>
          </p:cNvSpPr>
          <p:nvPr>
            <p:ph type="body" idx="1"/>
          </p:nvPr>
        </p:nvSpPr>
        <p:spPr>
          <a:xfrm>
            <a:off x="381000" y="1371600"/>
            <a:ext cx="8382000" cy="4953000"/>
          </a:xfrm>
        </p:spPr>
        <p:txBody>
          <a:bodyPr/>
          <a:lstStyle/>
          <a:p>
            <a:pPr eaLnBrk="1" hangingPunct="1"/>
            <a:r>
              <a:rPr lang="en-US" sz="2400" dirty="0">
                <a:latin typeface="Arial" charset="0"/>
              </a:rPr>
              <a:t>ORFs begin at 1st AUG nearest 5</a:t>
            </a:r>
            <a:r>
              <a:rPr lang="ja-JP" altLang="en-US" sz="2400" dirty="0">
                <a:latin typeface="Arial" charset="0"/>
              </a:rPr>
              <a:t>’</a:t>
            </a:r>
            <a:r>
              <a:rPr lang="en-US" altLang="ja-JP" sz="2400" dirty="0">
                <a:latin typeface="Arial" charset="0"/>
              </a:rPr>
              <a:t> end</a:t>
            </a:r>
          </a:p>
          <a:p>
            <a:pPr eaLnBrk="1" hangingPunct="1"/>
            <a:r>
              <a:rPr lang="en-US" sz="2400" dirty="0">
                <a:latin typeface="Arial" charset="0"/>
              </a:rPr>
              <a:t>Codons = 3 </a:t>
            </a:r>
            <a:r>
              <a:rPr lang="en-US" sz="2400" dirty="0" err="1">
                <a:latin typeface="Arial" charset="0"/>
              </a:rPr>
              <a:t>nts</a:t>
            </a:r>
            <a:r>
              <a:rPr lang="en-US" sz="2400" dirty="0">
                <a:latin typeface="Arial" charset="0"/>
              </a:rPr>
              <a:t>, encode </a:t>
            </a:r>
            <a:r>
              <a:rPr lang="en-US" sz="2400" dirty="0" err="1">
                <a:latin typeface="Arial" charset="0"/>
              </a:rPr>
              <a:t>aa</a:t>
            </a:r>
            <a:r>
              <a:rPr lang="ja-JP" altLang="en-US" sz="2400" dirty="0">
                <a:latin typeface="Arial" charset="0"/>
              </a:rPr>
              <a:t>’</a:t>
            </a:r>
            <a:r>
              <a:rPr lang="en-US" altLang="ja-JP" sz="2400" dirty="0">
                <a:latin typeface="Arial" charset="0"/>
              </a:rPr>
              <a:t>s</a:t>
            </a:r>
          </a:p>
          <a:p>
            <a:pPr eaLnBrk="1" hangingPunct="1"/>
            <a:r>
              <a:rPr lang="en-US" sz="2400" dirty="0">
                <a:latin typeface="Arial" charset="0"/>
              </a:rPr>
              <a:t>61 </a:t>
            </a:r>
            <a:r>
              <a:rPr lang="en-US" sz="2400" dirty="0" err="1">
                <a:latin typeface="Arial" charset="0"/>
              </a:rPr>
              <a:t>aa</a:t>
            </a:r>
            <a:r>
              <a:rPr lang="en-US" sz="2400" dirty="0">
                <a:latin typeface="Arial" charset="0"/>
              </a:rPr>
              <a:t> codons but </a:t>
            </a:r>
            <a:r>
              <a:rPr lang="en-US" sz="2400" dirty="0" smtClean="0">
                <a:latin typeface="Arial" charset="0"/>
              </a:rPr>
              <a:t>only 20 </a:t>
            </a:r>
            <a:r>
              <a:rPr lang="en-US" sz="2400" dirty="0" err="1">
                <a:latin typeface="Arial" charset="0"/>
              </a:rPr>
              <a:t>aa</a:t>
            </a:r>
            <a:r>
              <a:rPr lang="ja-JP" altLang="en-US" sz="2400" dirty="0">
                <a:latin typeface="Arial" charset="0"/>
              </a:rPr>
              <a:t>’</a:t>
            </a:r>
            <a:r>
              <a:rPr lang="en-US" altLang="ja-JP" sz="2400" dirty="0">
                <a:latin typeface="Arial" charset="0"/>
              </a:rPr>
              <a:t>s </a:t>
            </a:r>
          </a:p>
          <a:p>
            <a:pPr lvl="1" eaLnBrk="1" hangingPunct="1"/>
            <a:r>
              <a:rPr lang="ja-JP" altLang="en-US" sz="2000" dirty="0" smtClean="0">
                <a:latin typeface="Arial" charset="0"/>
              </a:rPr>
              <a:t>“</a:t>
            </a:r>
            <a:r>
              <a:rPr lang="en-US" altLang="ja-JP" sz="2000" dirty="0" smtClean="0">
                <a:latin typeface="Arial" charset="0"/>
              </a:rPr>
              <a:t>D</a:t>
            </a:r>
            <a:r>
              <a:rPr lang="en-US" altLang="ja-JP" sz="2000" smtClean="0">
                <a:latin typeface="Arial" charset="0"/>
              </a:rPr>
              <a:t>egenerate</a:t>
            </a:r>
            <a:r>
              <a:rPr lang="ja-JP" altLang="en-US" sz="2000" dirty="0">
                <a:latin typeface="Arial" charset="0"/>
              </a:rPr>
              <a:t>”</a:t>
            </a:r>
            <a:r>
              <a:rPr lang="en-US" altLang="ja-JP" sz="2000" dirty="0">
                <a:latin typeface="Arial" charset="0"/>
              </a:rPr>
              <a:t> code</a:t>
            </a:r>
          </a:p>
          <a:p>
            <a:pPr eaLnBrk="1" hangingPunct="1"/>
            <a:r>
              <a:rPr lang="en-US" sz="2400" dirty="0">
                <a:latin typeface="Arial" charset="0"/>
              </a:rPr>
              <a:t>Sequence of </a:t>
            </a:r>
            <a:r>
              <a:rPr lang="en-US" sz="2400" dirty="0" err="1">
                <a:latin typeface="Arial" charset="0"/>
              </a:rPr>
              <a:t>nts</a:t>
            </a:r>
            <a:r>
              <a:rPr lang="en-US" sz="2400" dirty="0">
                <a:latin typeface="Arial" charset="0"/>
              </a:rPr>
              <a:t> -&gt; sequence of </a:t>
            </a:r>
            <a:r>
              <a:rPr lang="en-US" sz="2400" dirty="0" err="1">
                <a:latin typeface="Arial" charset="0"/>
              </a:rPr>
              <a:t>aa</a:t>
            </a:r>
            <a:r>
              <a:rPr lang="ja-JP" altLang="en-US" sz="2400" dirty="0">
                <a:latin typeface="Arial" charset="0"/>
              </a:rPr>
              <a:t>’</a:t>
            </a:r>
            <a:r>
              <a:rPr lang="en-US" altLang="ja-JP" sz="2400" dirty="0">
                <a:latin typeface="Arial" charset="0"/>
              </a:rPr>
              <a:t>s</a:t>
            </a:r>
          </a:p>
          <a:p>
            <a:pPr eaLnBrk="1" hangingPunct="1"/>
            <a:r>
              <a:rPr lang="en-US" sz="2400" dirty="0" err="1">
                <a:latin typeface="Arial" charset="0"/>
              </a:rPr>
              <a:t>tRNA</a:t>
            </a:r>
            <a:r>
              <a:rPr lang="en-US" sz="2400" dirty="0">
                <a:latin typeface="Arial" charset="0"/>
              </a:rPr>
              <a:t> provides link between </a:t>
            </a:r>
            <a:r>
              <a:rPr lang="en-US" sz="2400" dirty="0" err="1">
                <a:latin typeface="Arial" charset="0"/>
              </a:rPr>
              <a:t>aa</a:t>
            </a:r>
            <a:r>
              <a:rPr lang="ja-JP" altLang="en-US" sz="2400" dirty="0">
                <a:latin typeface="Arial" charset="0"/>
              </a:rPr>
              <a:t>’</a:t>
            </a:r>
            <a:r>
              <a:rPr lang="en-US" altLang="ja-JP" sz="2400" dirty="0">
                <a:latin typeface="Arial" charset="0"/>
              </a:rPr>
              <a:t>s and codons</a:t>
            </a:r>
          </a:p>
          <a:p>
            <a:pPr eaLnBrk="1" hangingPunct="1"/>
            <a:r>
              <a:rPr lang="en-US" sz="2400" dirty="0" err="1">
                <a:latin typeface="Arial" charset="0"/>
              </a:rPr>
              <a:t>tRNA</a:t>
            </a:r>
            <a:r>
              <a:rPr lang="en-US" sz="2400" dirty="0">
                <a:latin typeface="Arial" charset="0"/>
              </a:rPr>
              <a:t> charging via </a:t>
            </a:r>
            <a:r>
              <a:rPr lang="en-US" sz="2400" dirty="0" err="1">
                <a:latin typeface="Arial" charset="0"/>
              </a:rPr>
              <a:t>aminoacyl-tRNA-synthetase</a:t>
            </a:r>
            <a:endParaRPr lang="en-US" sz="2400" dirty="0">
              <a:latin typeface="Arial" charset="0"/>
            </a:endParaRPr>
          </a:p>
          <a:p>
            <a:pPr eaLnBrk="1" hangingPunct="1"/>
            <a:r>
              <a:rPr lang="en-US" sz="2400" dirty="0">
                <a:latin typeface="Arial" charset="0"/>
              </a:rPr>
              <a:t>1 anti-codon can recognize &gt; 1 mRNA codon</a:t>
            </a:r>
          </a:p>
        </p:txBody>
      </p:sp>
    </p:spTree>
    <p:extLst>
      <p:ext uri="{BB962C8B-B14F-4D97-AF65-F5344CB8AC3E}">
        <p14:creationId xmlns:p14="http://schemas.microsoft.com/office/powerpoint/2010/main" val="247284455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a:xfrm>
            <a:off x="152400" y="76200"/>
            <a:ext cx="8839200" cy="533400"/>
          </a:xfrm>
        </p:spPr>
        <p:txBody>
          <a:bodyPr/>
          <a:lstStyle/>
          <a:p>
            <a:pPr eaLnBrk="1" hangingPunct="1"/>
            <a:r>
              <a:rPr lang="en-US" sz="3200">
                <a:latin typeface="Arial" charset="0"/>
              </a:rPr>
              <a:t>Universal decoder chart</a:t>
            </a:r>
          </a:p>
        </p:txBody>
      </p:sp>
      <p:pic>
        <p:nvPicPr>
          <p:cNvPr id="32770" name="Picture 3"/>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85813" y="668338"/>
            <a:ext cx="7596187" cy="588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Text Box 4"/>
          <p:cNvSpPr txBox="1">
            <a:spLocks noChangeArrowheads="1"/>
          </p:cNvSpPr>
          <p:nvPr/>
        </p:nvSpPr>
        <p:spPr bwMode="auto">
          <a:xfrm>
            <a:off x="76200" y="6415088"/>
            <a:ext cx="4298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b="1" dirty="0">
                <a:latin typeface="Helvetica" charset="0"/>
              </a:rPr>
              <a:t>See Figure </a:t>
            </a:r>
            <a:r>
              <a:rPr lang="en-US" sz="1800" b="1" dirty="0" smtClean="0">
                <a:latin typeface="Helvetica" charset="0"/>
              </a:rPr>
              <a:t>11.40 </a:t>
            </a:r>
            <a:r>
              <a:rPr lang="en-US" sz="1800" b="1" dirty="0">
                <a:latin typeface="Helvetica" charset="0"/>
              </a:rPr>
              <a:t>on page </a:t>
            </a:r>
            <a:r>
              <a:rPr lang="en-US" sz="1800" b="1" dirty="0" smtClean="0">
                <a:latin typeface="Helvetica" charset="0"/>
              </a:rPr>
              <a:t>463 </a:t>
            </a:r>
            <a:r>
              <a:rPr lang="en-US" sz="1800" b="1" dirty="0">
                <a:latin typeface="Helvetica" charset="0"/>
              </a:rPr>
              <a:t>of Karp.</a:t>
            </a:r>
          </a:p>
        </p:txBody>
      </p:sp>
    </p:spTree>
    <p:extLst>
      <p:ext uri="{BB962C8B-B14F-4D97-AF65-F5344CB8AC3E}">
        <p14:creationId xmlns:p14="http://schemas.microsoft.com/office/powerpoint/2010/main" val="403046008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a:xfrm>
            <a:off x="152400" y="76200"/>
            <a:ext cx="8839200" cy="762000"/>
          </a:xfrm>
        </p:spPr>
        <p:txBody>
          <a:bodyPr/>
          <a:lstStyle/>
          <a:p>
            <a:pPr eaLnBrk="1" hangingPunct="1"/>
            <a:r>
              <a:rPr lang="en-US" sz="3200">
                <a:latin typeface="Arial" charset="0"/>
              </a:rPr>
              <a:t>Getting the tRNA ready for translation</a:t>
            </a:r>
          </a:p>
        </p:txBody>
      </p:sp>
      <p:sp>
        <p:nvSpPr>
          <p:cNvPr id="37890" name="Rectangle 3"/>
          <p:cNvSpPr>
            <a:spLocks noGrp="1" noChangeArrowheads="1"/>
          </p:cNvSpPr>
          <p:nvPr>
            <p:ph type="body" sz="half" idx="2"/>
          </p:nvPr>
        </p:nvSpPr>
        <p:spPr>
          <a:xfrm>
            <a:off x="4191000" y="2057400"/>
            <a:ext cx="5029200" cy="3581400"/>
          </a:xfrm>
        </p:spPr>
        <p:txBody>
          <a:bodyPr/>
          <a:lstStyle/>
          <a:p>
            <a:pPr eaLnBrk="1" hangingPunct="1">
              <a:lnSpc>
                <a:spcPct val="90000"/>
              </a:lnSpc>
              <a:spcBef>
                <a:spcPct val="0"/>
              </a:spcBef>
              <a:buFontTx/>
              <a:buNone/>
            </a:pPr>
            <a:r>
              <a:rPr lang="en-US" sz="2400" dirty="0">
                <a:latin typeface="Arial" charset="0"/>
              </a:rPr>
              <a:t>AA</a:t>
            </a:r>
            <a:r>
              <a:rPr lang="ja-JP" altLang="en-US" sz="2400" dirty="0">
                <a:latin typeface="Arial" charset="0"/>
              </a:rPr>
              <a:t>’</a:t>
            </a:r>
            <a:r>
              <a:rPr lang="en-US" altLang="ja-JP" sz="2400" dirty="0">
                <a:latin typeface="Arial" charset="0"/>
              </a:rPr>
              <a:t>s are added onto the free 3</a:t>
            </a:r>
            <a:r>
              <a:rPr lang="ja-JP" altLang="en-US" sz="2400" dirty="0">
                <a:latin typeface="Arial" charset="0"/>
              </a:rPr>
              <a:t>’</a:t>
            </a:r>
            <a:r>
              <a:rPr lang="en-US" altLang="ja-JP" sz="2400" dirty="0">
                <a:latin typeface="Arial" charset="0"/>
              </a:rPr>
              <a:t> OH of </a:t>
            </a:r>
            <a:r>
              <a:rPr lang="en-US" altLang="ja-JP" sz="2400" dirty="0" err="1">
                <a:latin typeface="Arial" charset="0"/>
              </a:rPr>
              <a:t>tRNA</a:t>
            </a:r>
            <a:endParaRPr lang="en-US" altLang="ja-JP" sz="2400" dirty="0">
              <a:latin typeface="Arial" charset="0"/>
            </a:endParaRPr>
          </a:p>
          <a:p>
            <a:pPr eaLnBrk="1" hangingPunct="1">
              <a:lnSpc>
                <a:spcPct val="90000"/>
              </a:lnSpc>
              <a:spcBef>
                <a:spcPct val="0"/>
              </a:spcBef>
              <a:buFontTx/>
              <a:buNone/>
            </a:pPr>
            <a:endParaRPr lang="en-US" sz="2400" dirty="0">
              <a:latin typeface="Arial" charset="0"/>
            </a:endParaRPr>
          </a:p>
          <a:p>
            <a:pPr eaLnBrk="1" hangingPunct="1">
              <a:lnSpc>
                <a:spcPct val="90000"/>
              </a:lnSpc>
              <a:spcBef>
                <a:spcPct val="0"/>
              </a:spcBef>
              <a:buFontTx/>
              <a:buNone/>
            </a:pPr>
            <a:r>
              <a:rPr lang="en-US" sz="2400" dirty="0">
                <a:latin typeface="Arial" charset="0"/>
              </a:rPr>
              <a:t>This process is called </a:t>
            </a:r>
            <a:r>
              <a:rPr lang="ja-JP" altLang="en-US" sz="2400" dirty="0">
                <a:latin typeface="Arial" charset="0"/>
              </a:rPr>
              <a:t>“</a:t>
            </a:r>
            <a:r>
              <a:rPr lang="en-US" altLang="ja-JP" sz="2400" dirty="0">
                <a:latin typeface="Arial" charset="0"/>
              </a:rPr>
              <a:t>charging</a:t>
            </a:r>
            <a:r>
              <a:rPr lang="ja-JP" altLang="en-US" sz="2400" dirty="0">
                <a:latin typeface="Arial" charset="0"/>
              </a:rPr>
              <a:t>”</a:t>
            </a:r>
            <a:endParaRPr lang="en-US" altLang="ja-JP" sz="2400" dirty="0">
              <a:latin typeface="Arial" charset="0"/>
            </a:endParaRPr>
          </a:p>
          <a:p>
            <a:pPr eaLnBrk="1" hangingPunct="1">
              <a:lnSpc>
                <a:spcPct val="90000"/>
              </a:lnSpc>
              <a:spcBef>
                <a:spcPct val="0"/>
              </a:spcBef>
              <a:buFontTx/>
              <a:buNone/>
            </a:pPr>
            <a:endParaRPr lang="en-US" sz="2400" dirty="0">
              <a:latin typeface="Arial" charset="0"/>
            </a:endParaRPr>
          </a:p>
        </p:txBody>
      </p:sp>
      <p:pic>
        <p:nvPicPr>
          <p:cNvPr id="3789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54150"/>
            <a:ext cx="3889375" cy="540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Text Box 5"/>
          <p:cNvSpPr txBox="1">
            <a:spLocks noChangeArrowheads="1"/>
          </p:cNvSpPr>
          <p:nvPr/>
        </p:nvSpPr>
        <p:spPr bwMode="auto">
          <a:xfrm>
            <a:off x="2182813" y="1447800"/>
            <a:ext cx="2465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b="1">
                <a:latin typeface="Helvetica" charset="0"/>
              </a:rPr>
              <a:t>-O-P-O-C-C-NH</a:t>
            </a:r>
            <a:r>
              <a:rPr lang="en-US" b="1" baseline="-25000">
                <a:latin typeface="Helvetica" charset="0"/>
              </a:rPr>
              <a:t>2</a:t>
            </a:r>
            <a:endParaRPr lang="en-US" b="1">
              <a:latin typeface="Helvetica" charset="0"/>
            </a:endParaRPr>
          </a:p>
        </p:txBody>
      </p:sp>
      <p:sp>
        <p:nvSpPr>
          <p:cNvPr id="37893" name="Text Box 6"/>
          <p:cNvSpPr txBox="1">
            <a:spLocks noChangeArrowheads="1"/>
          </p:cNvSpPr>
          <p:nvPr/>
        </p:nvSpPr>
        <p:spPr bwMode="auto">
          <a:xfrm>
            <a:off x="2590800" y="990600"/>
            <a:ext cx="4206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b="1">
                <a:latin typeface="Helvetica" charset="0"/>
              </a:rPr>
              <a:t>O</a:t>
            </a:r>
          </a:p>
        </p:txBody>
      </p:sp>
      <p:sp>
        <p:nvSpPr>
          <p:cNvPr id="37894" name="Text Box 7"/>
          <p:cNvSpPr txBox="1">
            <a:spLocks noChangeArrowheads="1"/>
          </p:cNvSpPr>
          <p:nvPr/>
        </p:nvSpPr>
        <p:spPr bwMode="auto">
          <a:xfrm>
            <a:off x="3276600" y="990600"/>
            <a:ext cx="4206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b="1">
                <a:latin typeface="Helvetica" charset="0"/>
              </a:rPr>
              <a:t>O</a:t>
            </a:r>
          </a:p>
        </p:txBody>
      </p:sp>
      <p:sp>
        <p:nvSpPr>
          <p:cNvPr id="37895" name="Text Box 8"/>
          <p:cNvSpPr txBox="1">
            <a:spLocks noChangeArrowheads="1"/>
          </p:cNvSpPr>
          <p:nvPr/>
        </p:nvSpPr>
        <p:spPr bwMode="auto">
          <a:xfrm>
            <a:off x="2590800" y="1981200"/>
            <a:ext cx="4206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b="1">
                <a:latin typeface="Helvetica" charset="0"/>
              </a:rPr>
              <a:t>O</a:t>
            </a:r>
          </a:p>
        </p:txBody>
      </p:sp>
      <p:sp>
        <p:nvSpPr>
          <p:cNvPr id="37896" name="Text Box 9"/>
          <p:cNvSpPr txBox="1">
            <a:spLocks noChangeArrowheads="1"/>
          </p:cNvSpPr>
          <p:nvPr/>
        </p:nvSpPr>
        <p:spPr bwMode="auto">
          <a:xfrm rot="-5400000">
            <a:off x="2638425" y="1190625"/>
            <a:ext cx="361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b="1">
                <a:latin typeface="Helvetica" charset="0"/>
              </a:rPr>
              <a:t>=</a:t>
            </a:r>
          </a:p>
        </p:txBody>
      </p:sp>
      <p:sp>
        <p:nvSpPr>
          <p:cNvPr id="37897" name="Text Box 10"/>
          <p:cNvSpPr txBox="1">
            <a:spLocks noChangeArrowheads="1"/>
          </p:cNvSpPr>
          <p:nvPr/>
        </p:nvSpPr>
        <p:spPr bwMode="auto">
          <a:xfrm rot="-5400000">
            <a:off x="3248025" y="1169988"/>
            <a:ext cx="361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b="1">
                <a:latin typeface="Helvetica" charset="0"/>
              </a:rPr>
              <a:t>=</a:t>
            </a:r>
          </a:p>
        </p:txBody>
      </p:sp>
      <p:sp>
        <p:nvSpPr>
          <p:cNvPr id="37898" name="Text Box 11"/>
          <p:cNvSpPr txBox="1">
            <a:spLocks noChangeArrowheads="1"/>
          </p:cNvSpPr>
          <p:nvPr/>
        </p:nvSpPr>
        <p:spPr bwMode="auto">
          <a:xfrm>
            <a:off x="3581400" y="19812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b="1">
                <a:latin typeface="Helvetica" charset="0"/>
              </a:rPr>
              <a:t>R</a:t>
            </a:r>
          </a:p>
        </p:txBody>
      </p:sp>
      <p:sp>
        <p:nvSpPr>
          <p:cNvPr id="37899" name="Line 12"/>
          <p:cNvSpPr>
            <a:spLocks noChangeShapeType="1"/>
          </p:cNvSpPr>
          <p:nvPr/>
        </p:nvSpPr>
        <p:spPr bwMode="auto">
          <a:xfrm>
            <a:off x="2819400" y="1828800"/>
            <a:ext cx="0" cy="1524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7900" name="Line 13"/>
          <p:cNvSpPr>
            <a:spLocks noChangeShapeType="1"/>
          </p:cNvSpPr>
          <p:nvPr/>
        </p:nvSpPr>
        <p:spPr bwMode="auto">
          <a:xfrm>
            <a:off x="3757613" y="1828800"/>
            <a:ext cx="0" cy="1524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7901" name="Text Box 14"/>
          <p:cNvSpPr txBox="1">
            <a:spLocks noChangeArrowheads="1"/>
          </p:cNvSpPr>
          <p:nvPr/>
        </p:nvSpPr>
        <p:spPr bwMode="auto">
          <a:xfrm>
            <a:off x="2819400" y="1905000"/>
            <a:ext cx="285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b="1">
                <a:latin typeface="Helvetica" charset="0"/>
              </a:rPr>
              <a:t>-</a:t>
            </a:r>
          </a:p>
        </p:txBody>
      </p:sp>
      <p:sp>
        <p:nvSpPr>
          <p:cNvPr id="37902" name="Line 15"/>
          <p:cNvSpPr>
            <a:spLocks noChangeShapeType="1"/>
          </p:cNvSpPr>
          <p:nvPr/>
        </p:nvSpPr>
        <p:spPr bwMode="auto">
          <a:xfrm>
            <a:off x="3810000" y="1371600"/>
            <a:ext cx="0" cy="762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7903" name="Text Box 16"/>
          <p:cNvSpPr txBox="1">
            <a:spLocks noChangeArrowheads="1"/>
          </p:cNvSpPr>
          <p:nvPr/>
        </p:nvSpPr>
        <p:spPr bwMode="auto">
          <a:xfrm>
            <a:off x="3633788" y="990600"/>
            <a:ext cx="404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b="1">
                <a:latin typeface="Helvetica" charset="0"/>
              </a:rPr>
              <a:t>H</a:t>
            </a:r>
          </a:p>
        </p:txBody>
      </p:sp>
      <p:sp>
        <p:nvSpPr>
          <p:cNvPr id="2" name="TextBox 1"/>
          <p:cNvSpPr txBox="1"/>
          <p:nvPr/>
        </p:nvSpPr>
        <p:spPr>
          <a:xfrm>
            <a:off x="3098006" y="4381500"/>
            <a:ext cx="1371600" cy="381000"/>
          </a:xfrm>
          <a:prstGeom prst="rect">
            <a:avLst/>
          </a:prstGeom>
          <a:noFill/>
        </p:spPr>
        <p:txBody>
          <a:bodyPr wrap="square" rtlCol="0">
            <a:spAutoFit/>
          </a:bodyPr>
          <a:lstStyle/>
          <a:p>
            <a:r>
              <a:rPr lang="en-US" dirty="0" smtClean="0"/>
              <a:t>T arm</a:t>
            </a:r>
            <a:endParaRPr lang="en-US" dirty="0"/>
          </a:p>
        </p:txBody>
      </p:sp>
      <p:sp>
        <p:nvSpPr>
          <p:cNvPr id="18" name="TextBox 17"/>
          <p:cNvSpPr txBox="1"/>
          <p:nvPr/>
        </p:nvSpPr>
        <p:spPr>
          <a:xfrm>
            <a:off x="228600" y="4495800"/>
            <a:ext cx="1371600" cy="381000"/>
          </a:xfrm>
          <a:prstGeom prst="rect">
            <a:avLst/>
          </a:prstGeom>
          <a:noFill/>
        </p:spPr>
        <p:txBody>
          <a:bodyPr wrap="square" rtlCol="0">
            <a:spAutoFit/>
          </a:bodyPr>
          <a:lstStyle/>
          <a:p>
            <a:r>
              <a:rPr lang="en-US" dirty="0" smtClean="0"/>
              <a:t>D arm</a:t>
            </a:r>
            <a:endParaRPr lang="en-US" dirty="0"/>
          </a:p>
        </p:txBody>
      </p:sp>
    </p:spTree>
    <p:extLst>
      <p:ext uri="{BB962C8B-B14F-4D97-AF65-F5344CB8AC3E}">
        <p14:creationId xmlns:p14="http://schemas.microsoft.com/office/powerpoint/2010/main" val="407012293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a:xfrm>
            <a:off x="76200" y="76200"/>
            <a:ext cx="8915400" cy="1143000"/>
          </a:xfrm>
        </p:spPr>
        <p:txBody>
          <a:bodyPr/>
          <a:lstStyle/>
          <a:p>
            <a:pPr eaLnBrk="1" hangingPunct="1"/>
            <a:r>
              <a:rPr lang="en-US" sz="3600" dirty="0" smtClean="0"/>
              <a:t>Decoding the Codons: The Role of tRNAs</a:t>
            </a:r>
            <a:br>
              <a:rPr lang="en-US" sz="3600" dirty="0" smtClean="0"/>
            </a:br>
            <a:r>
              <a:rPr lang="en-US" sz="2800" dirty="0" smtClean="0">
                <a:solidFill>
                  <a:srgbClr val="0070C0"/>
                </a:solidFill>
              </a:rPr>
              <a:t>Wobble </a:t>
            </a:r>
            <a:r>
              <a:rPr lang="en-US" sz="2800" dirty="0">
                <a:solidFill>
                  <a:srgbClr val="0070C0"/>
                </a:solidFill>
              </a:rPr>
              <a:t>in the interaction </a:t>
            </a:r>
            <a:r>
              <a:rPr lang="en-US" sz="2800" dirty="0" smtClean="0">
                <a:solidFill>
                  <a:srgbClr val="0070C0"/>
                </a:solidFill>
              </a:rPr>
              <a:t>between codon &amp; </a:t>
            </a:r>
            <a:r>
              <a:rPr lang="en-US" sz="2800" dirty="0">
                <a:solidFill>
                  <a:srgbClr val="0070C0"/>
                </a:solidFill>
              </a:rPr>
              <a:t>anticodon</a:t>
            </a:r>
            <a:endParaRPr lang="en-US" sz="3600" dirty="0" smtClean="0">
              <a:solidFill>
                <a:srgbClr val="0070C0"/>
              </a:solidFill>
            </a:endParaRPr>
          </a:p>
        </p:txBody>
      </p:sp>
      <p:sp>
        <p:nvSpPr>
          <p:cNvPr id="90115" name="Content Placeholder 2"/>
          <p:cNvSpPr>
            <a:spLocks noGrp="1"/>
          </p:cNvSpPr>
          <p:nvPr>
            <p:ph idx="1"/>
          </p:nvPr>
        </p:nvSpPr>
        <p:spPr>
          <a:xfrm>
            <a:off x="636372" y="4766774"/>
            <a:ext cx="7898028" cy="1661318"/>
          </a:xfrm>
        </p:spPr>
        <p:txBody>
          <a:bodyPr/>
          <a:lstStyle/>
          <a:p>
            <a:pPr eaLnBrk="1" hangingPunct="1"/>
            <a:r>
              <a:rPr lang="en-US" sz="2000" dirty="0" smtClean="0"/>
              <a:t>The Structure of tRNAs</a:t>
            </a:r>
          </a:p>
          <a:p>
            <a:pPr lvl="1" eaLnBrk="1" hangingPunct="1"/>
            <a:r>
              <a:rPr lang="en-US" sz="1800" dirty="0" smtClean="0"/>
              <a:t>The </a:t>
            </a:r>
            <a:r>
              <a:rPr lang="en-US" sz="1800" i="1" dirty="0" smtClean="0"/>
              <a:t>wobble hypothesis</a:t>
            </a:r>
            <a:r>
              <a:rPr lang="en-US" sz="1800" dirty="0" smtClean="0"/>
              <a:t> suggests that a tRNA can recognize codons with variable third bases.</a:t>
            </a:r>
          </a:p>
          <a:p>
            <a:pPr lvl="1" eaLnBrk="1" hangingPunct="1"/>
            <a:r>
              <a:rPr lang="en-US" sz="1800" dirty="0" smtClean="0"/>
              <a:t>3</a:t>
            </a:r>
            <a:r>
              <a:rPr lang="en-US" sz="1800" baseline="30000" dirty="0" smtClean="0"/>
              <a:t>rd</a:t>
            </a:r>
            <a:r>
              <a:rPr lang="en-US" sz="1800" dirty="0" smtClean="0"/>
              <a:t> </a:t>
            </a:r>
            <a:r>
              <a:rPr lang="en-US" sz="1800" dirty="0"/>
              <a:t>position:  </a:t>
            </a:r>
            <a:r>
              <a:rPr lang="en-US" sz="1800" dirty="0" smtClean="0"/>
              <a:t>U </a:t>
            </a:r>
            <a:r>
              <a:rPr lang="en-US" sz="1800" dirty="0"/>
              <a:t>(AC) with A or G (</a:t>
            </a:r>
            <a:r>
              <a:rPr lang="en-US" sz="1800" dirty="0" smtClean="0"/>
              <a:t>codon); G </a:t>
            </a:r>
            <a:r>
              <a:rPr lang="en-US" sz="1800" dirty="0"/>
              <a:t>(AC) with U or C (</a:t>
            </a:r>
            <a:r>
              <a:rPr lang="en-US" sz="1800" dirty="0" smtClean="0"/>
              <a:t>codon); I </a:t>
            </a:r>
            <a:r>
              <a:rPr lang="en-US" sz="1800" dirty="0"/>
              <a:t>(AC) with U, C, or A (codon)</a:t>
            </a:r>
          </a:p>
          <a:p>
            <a:pPr lvl="1" eaLnBrk="1" hangingPunct="1"/>
            <a:endParaRPr lang="en-US" sz="1800" dirty="0" smtClean="0"/>
          </a:p>
        </p:txBody>
      </p:sp>
      <p:sp>
        <p:nvSpPr>
          <p:cNvPr id="7" name="Rounded Rectangle 6"/>
          <p:cNvSpPr/>
          <p:nvPr/>
        </p:nvSpPr>
        <p:spPr>
          <a:xfrm>
            <a:off x="685799" y="4690574"/>
            <a:ext cx="8153401" cy="1737519"/>
          </a:xfrm>
          <a:prstGeom prst="roundRect">
            <a:avLst/>
          </a:prstGeom>
          <a:solidFill>
            <a:schemeClr val="accent5">
              <a:lumMod val="40000"/>
              <a:lumOff val="60000"/>
              <a:alpha val="2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p:cNvSpPr/>
          <p:nvPr/>
        </p:nvSpPr>
        <p:spPr>
          <a:xfrm>
            <a:off x="990600" y="3505200"/>
            <a:ext cx="7127789" cy="923330"/>
          </a:xfrm>
          <a:prstGeom prst="rect">
            <a:avLst/>
          </a:prstGeom>
        </p:spPr>
        <p:txBody>
          <a:bodyPr wrap="square">
            <a:spAutoFit/>
          </a:bodyPr>
          <a:lstStyle/>
          <a:p>
            <a:pPr algn="ctr"/>
            <a:r>
              <a:rPr lang="en-US" b="1" dirty="0">
                <a:latin typeface="+mn-lt"/>
              </a:rPr>
              <a:t>The </a:t>
            </a:r>
            <a:r>
              <a:rPr lang="en-US" b="1" dirty="0" smtClean="0">
                <a:latin typeface="+mn-lt"/>
              </a:rPr>
              <a:t>wobble interaction: </a:t>
            </a:r>
            <a:r>
              <a:rPr lang="en-US" dirty="0">
                <a:latin typeface="+mn-lt"/>
              </a:rPr>
              <a:t>T</a:t>
            </a:r>
            <a:r>
              <a:rPr lang="en-US" dirty="0" smtClean="0">
                <a:latin typeface="+mn-lt"/>
              </a:rPr>
              <a:t>he </a:t>
            </a:r>
            <a:r>
              <a:rPr lang="en-US" dirty="0">
                <a:latin typeface="+mn-lt"/>
              </a:rPr>
              <a:t>nucleotide at the 5’ end of the tRNA anticodon is capable of pairing with more than one nucleotide at the 3’ end (third position) of the mRNA codon</a:t>
            </a:r>
          </a:p>
        </p:txBody>
      </p:sp>
      <p:pic>
        <p:nvPicPr>
          <p:cNvPr id="12" name="Picture 11" descr="karp7_fig_11_44.jpg"/>
          <p:cNvPicPr>
            <a:picLocks noChangeAspect="1"/>
          </p:cNvPicPr>
          <p:nvPr/>
        </p:nvPicPr>
        <p:blipFill>
          <a:blip r:embed="rId3"/>
          <a:stretch>
            <a:fillRect/>
          </a:stretch>
        </p:blipFill>
        <p:spPr>
          <a:xfrm>
            <a:off x="304800" y="1480438"/>
            <a:ext cx="8534400" cy="1871472"/>
          </a:xfrm>
          <a:prstGeom prst="rect">
            <a:avLst/>
          </a:prstGeom>
        </p:spPr>
      </p:pic>
    </p:spTree>
    <p:extLst>
      <p:ext uri="{BB962C8B-B14F-4D97-AF65-F5344CB8AC3E}">
        <p14:creationId xmlns:p14="http://schemas.microsoft.com/office/powerpoint/2010/main" val="72550582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icture 2"/>
          <p:cNvPicPr>
            <a:picLocks noChangeAspect="1" noChangeArrowheads="1"/>
          </p:cNvPicPr>
          <p:nvPr/>
        </p:nvPicPr>
        <p:blipFill>
          <a:blip r:embed="rId3" cstate="email">
            <a:lum bright="10000" contrast="10000"/>
            <a:extLst>
              <a:ext uri="{28A0092B-C50C-407E-A947-70E740481C1C}">
                <a14:useLocalDpi xmlns:a14="http://schemas.microsoft.com/office/drawing/2010/main" val="0"/>
              </a:ext>
            </a:extLst>
          </a:blip>
          <a:srcRect/>
          <a:stretch>
            <a:fillRect/>
          </a:stretch>
        </p:blipFill>
        <p:spPr bwMode="auto">
          <a:xfrm>
            <a:off x="58737" y="0"/>
            <a:ext cx="30654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5" name="Rectangle 3"/>
          <p:cNvSpPr>
            <a:spLocks noChangeArrowheads="1"/>
          </p:cNvSpPr>
          <p:nvPr/>
        </p:nvSpPr>
        <p:spPr bwMode="auto">
          <a:xfrm>
            <a:off x="3352800" y="990600"/>
            <a:ext cx="5410200" cy="507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90000"/>
              </a:lnSpc>
              <a:buFont typeface="Arial" charset="0"/>
              <a:buChar char="•"/>
            </a:pPr>
            <a:r>
              <a:rPr lang="en-US" sz="2400" dirty="0" smtClean="0">
                <a:latin typeface="Helvetica" charset="0"/>
              </a:rPr>
              <a:t> Catalyzed </a:t>
            </a:r>
            <a:r>
              <a:rPr lang="en-US" sz="2400" dirty="0">
                <a:latin typeface="Helvetica" charset="0"/>
              </a:rPr>
              <a:t>by </a:t>
            </a:r>
            <a:r>
              <a:rPr lang="en-US" sz="2400" u="sng" dirty="0" err="1">
                <a:latin typeface="Helvetica" charset="0"/>
              </a:rPr>
              <a:t>aminoacyl-tRNA-synthetases</a:t>
            </a:r>
            <a:r>
              <a:rPr lang="en-US" sz="2400" dirty="0">
                <a:latin typeface="Helvetica" charset="0"/>
              </a:rPr>
              <a:t> (cytoplasmic)</a:t>
            </a:r>
          </a:p>
          <a:p>
            <a:pPr eaLnBrk="0" hangingPunct="0">
              <a:lnSpc>
                <a:spcPct val="90000"/>
              </a:lnSpc>
              <a:buFont typeface="Arial" charset="0"/>
              <a:buChar char="•"/>
            </a:pPr>
            <a:r>
              <a:rPr lang="en-US" sz="2400" dirty="0">
                <a:latin typeface="Helvetica" charset="0"/>
              </a:rPr>
              <a:t> ATP</a:t>
            </a:r>
            <a:r>
              <a:rPr lang="ja-JP" altLang="en-US" sz="2400" dirty="0">
                <a:latin typeface="Helvetica" charset="0"/>
              </a:rPr>
              <a:t>’</a:t>
            </a:r>
            <a:r>
              <a:rPr lang="en-US" altLang="ja-JP" sz="2400" dirty="0">
                <a:latin typeface="Helvetica" charset="0"/>
              </a:rPr>
              <a:t>s are used producing a </a:t>
            </a:r>
            <a:r>
              <a:rPr lang="en-US" altLang="ja-JP" sz="2400" dirty="0" err="1">
                <a:latin typeface="Helvetica" charset="0"/>
              </a:rPr>
              <a:t>phosphodiester</a:t>
            </a:r>
            <a:r>
              <a:rPr lang="en-US" altLang="ja-JP" sz="2400" dirty="0">
                <a:latin typeface="Helvetica" charset="0"/>
              </a:rPr>
              <a:t> linkage and an </a:t>
            </a:r>
            <a:r>
              <a:rPr lang="en-US" altLang="ja-JP" sz="2400" dirty="0" err="1">
                <a:latin typeface="Helvetica" charset="0"/>
              </a:rPr>
              <a:t>adenylated</a:t>
            </a:r>
            <a:r>
              <a:rPr lang="en-US" altLang="ja-JP" sz="2400" dirty="0">
                <a:latin typeface="Helvetica" charset="0"/>
              </a:rPr>
              <a:t> amino acid</a:t>
            </a:r>
          </a:p>
          <a:p>
            <a:pPr eaLnBrk="0" hangingPunct="0">
              <a:lnSpc>
                <a:spcPct val="90000"/>
              </a:lnSpc>
              <a:buFont typeface="Arial" charset="0"/>
              <a:buChar char="•"/>
            </a:pPr>
            <a:r>
              <a:rPr lang="en-US" sz="2400" dirty="0" smtClean="0">
                <a:latin typeface="Helvetica" charset="0"/>
              </a:rPr>
              <a:t> </a:t>
            </a:r>
            <a:r>
              <a:rPr lang="en-US" sz="2400" dirty="0" err="1" smtClean="0">
                <a:latin typeface="Helvetica" charset="0"/>
              </a:rPr>
              <a:t>tRNA</a:t>
            </a:r>
            <a:r>
              <a:rPr lang="en-US" sz="2400" dirty="0" smtClean="0">
                <a:latin typeface="Helvetica" charset="0"/>
              </a:rPr>
              <a:t> </a:t>
            </a:r>
            <a:r>
              <a:rPr lang="en-US" sz="2400" dirty="0">
                <a:latin typeface="Helvetica" charset="0"/>
              </a:rPr>
              <a:t>displaces AMP and binds to amino acid</a:t>
            </a:r>
          </a:p>
          <a:p>
            <a:pPr eaLnBrk="0" hangingPunct="0">
              <a:lnSpc>
                <a:spcPct val="90000"/>
              </a:lnSpc>
              <a:buFont typeface="Arial" charset="0"/>
              <a:buChar char="•"/>
            </a:pPr>
            <a:r>
              <a:rPr lang="en-US" sz="2400" dirty="0">
                <a:latin typeface="Helvetica" charset="0"/>
              </a:rPr>
              <a:t> Charged </a:t>
            </a:r>
            <a:r>
              <a:rPr lang="en-US" sz="2400" dirty="0" err="1">
                <a:latin typeface="Helvetica" charset="0"/>
              </a:rPr>
              <a:t>tRNA</a:t>
            </a:r>
            <a:r>
              <a:rPr lang="en-US" sz="2400" dirty="0">
                <a:latin typeface="Helvetica" charset="0"/>
              </a:rPr>
              <a:t> is released</a:t>
            </a:r>
          </a:p>
          <a:p>
            <a:pPr eaLnBrk="0" hangingPunct="0">
              <a:lnSpc>
                <a:spcPct val="90000"/>
              </a:lnSpc>
              <a:buFont typeface="Arial" charset="0"/>
              <a:buChar char="•"/>
            </a:pPr>
            <a:r>
              <a:rPr lang="en-US" sz="2400" dirty="0" smtClean="0">
                <a:latin typeface="Helvetica" charset="0"/>
              </a:rPr>
              <a:t> 20 </a:t>
            </a:r>
            <a:r>
              <a:rPr lang="en-US" sz="2400" dirty="0" err="1">
                <a:latin typeface="Helvetica" charset="0"/>
              </a:rPr>
              <a:t>synthetases</a:t>
            </a:r>
            <a:r>
              <a:rPr lang="en-US" sz="2400" dirty="0">
                <a:latin typeface="Helvetica" charset="0"/>
              </a:rPr>
              <a:t> - 1 per amino acid</a:t>
            </a:r>
          </a:p>
          <a:p>
            <a:pPr eaLnBrk="0" hangingPunct="0">
              <a:lnSpc>
                <a:spcPct val="90000"/>
              </a:lnSpc>
              <a:buFont typeface="Arial" charset="0"/>
              <a:buChar char="•"/>
            </a:pPr>
            <a:endParaRPr lang="en-US" sz="2400" dirty="0">
              <a:latin typeface="Helvetica" charset="0"/>
            </a:endParaRPr>
          </a:p>
          <a:p>
            <a:pPr eaLnBrk="0" hangingPunct="0">
              <a:lnSpc>
                <a:spcPct val="90000"/>
              </a:lnSpc>
              <a:buFont typeface="Arial" charset="0"/>
              <a:buChar char="•"/>
            </a:pPr>
            <a:r>
              <a:rPr lang="en-US" sz="2400" dirty="0" smtClean="0">
                <a:latin typeface="Helvetica" charset="0"/>
              </a:rPr>
              <a:t> But </a:t>
            </a:r>
            <a:r>
              <a:rPr lang="en-US" sz="2400" dirty="0">
                <a:latin typeface="Helvetica" charset="0"/>
              </a:rPr>
              <a:t>there are several anticodons (</a:t>
            </a:r>
            <a:r>
              <a:rPr lang="en-US" sz="2400" dirty="0" err="1">
                <a:latin typeface="Helvetica" charset="0"/>
              </a:rPr>
              <a:t>tRNAs</a:t>
            </a:r>
            <a:r>
              <a:rPr lang="en-US" sz="2400" dirty="0">
                <a:latin typeface="Helvetica" charset="0"/>
              </a:rPr>
              <a:t>) per </a:t>
            </a:r>
            <a:r>
              <a:rPr lang="en-US" sz="2400" dirty="0" err="1">
                <a:latin typeface="Helvetica" charset="0"/>
              </a:rPr>
              <a:t>aa</a:t>
            </a:r>
            <a:r>
              <a:rPr lang="en-US" sz="2400" dirty="0">
                <a:latin typeface="Helvetica" charset="0"/>
              </a:rPr>
              <a:t/>
            </a:r>
            <a:br>
              <a:rPr lang="en-US" sz="2400" dirty="0">
                <a:latin typeface="Helvetica" charset="0"/>
              </a:rPr>
            </a:br>
            <a:endParaRPr lang="en-US" sz="2400" dirty="0">
              <a:latin typeface="Helvetica" charset="0"/>
            </a:endParaRPr>
          </a:p>
          <a:p>
            <a:pPr eaLnBrk="0" hangingPunct="0">
              <a:lnSpc>
                <a:spcPct val="90000"/>
              </a:lnSpc>
              <a:buFont typeface="Arial" charset="0"/>
              <a:buChar char="•"/>
            </a:pPr>
            <a:r>
              <a:rPr lang="en-US" sz="2400" dirty="0" smtClean="0">
                <a:latin typeface="Helvetica" charset="0"/>
              </a:rPr>
              <a:t> So </a:t>
            </a:r>
            <a:r>
              <a:rPr lang="en-US" sz="2400" dirty="0">
                <a:latin typeface="Helvetica" charset="0"/>
              </a:rPr>
              <a:t>a </a:t>
            </a:r>
            <a:r>
              <a:rPr lang="en-US" sz="2400" dirty="0" err="1">
                <a:latin typeface="Helvetica" charset="0"/>
              </a:rPr>
              <a:t>synthetase</a:t>
            </a:r>
            <a:r>
              <a:rPr lang="en-US" sz="2400" dirty="0">
                <a:latin typeface="Helvetica" charset="0"/>
              </a:rPr>
              <a:t> can </a:t>
            </a:r>
            <a:r>
              <a:rPr lang="en-US" sz="2400" dirty="0" smtClean="0">
                <a:latin typeface="Helvetica" charset="0"/>
              </a:rPr>
              <a:t>usually charge </a:t>
            </a:r>
            <a:r>
              <a:rPr lang="en-US" sz="2400" dirty="0">
                <a:latin typeface="Helvetica" charset="0"/>
              </a:rPr>
              <a:t>more than </a:t>
            </a:r>
            <a:r>
              <a:rPr lang="en-US" sz="2400" dirty="0" smtClean="0">
                <a:latin typeface="Helvetica" charset="0"/>
              </a:rPr>
              <a:t>one type of </a:t>
            </a:r>
            <a:r>
              <a:rPr lang="en-US" sz="2400" dirty="0" err="1">
                <a:latin typeface="Helvetica" charset="0"/>
              </a:rPr>
              <a:t>tRNA</a:t>
            </a:r>
            <a:endParaRPr lang="en-US" sz="2400" dirty="0">
              <a:latin typeface="Helvetica" charset="0"/>
            </a:endParaRPr>
          </a:p>
        </p:txBody>
      </p:sp>
      <p:sp>
        <p:nvSpPr>
          <p:cNvPr id="38915" name="Rectangle 4"/>
          <p:cNvSpPr>
            <a:spLocks noGrp="1" noChangeArrowheads="1"/>
          </p:cNvSpPr>
          <p:nvPr>
            <p:ph type="title"/>
          </p:nvPr>
        </p:nvSpPr>
        <p:spPr>
          <a:xfrm>
            <a:off x="2362200" y="0"/>
            <a:ext cx="6781800" cy="914400"/>
          </a:xfrm>
        </p:spPr>
        <p:txBody>
          <a:bodyPr/>
          <a:lstStyle/>
          <a:p>
            <a:pPr eaLnBrk="1" hangingPunct="1"/>
            <a:r>
              <a:rPr lang="en-US" sz="3200">
                <a:latin typeface="Arial" charset="0"/>
              </a:rPr>
              <a:t>Viewing charging in another way</a:t>
            </a:r>
          </a:p>
        </p:txBody>
      </p:sp>
    </p:spTree>
    <p:extLst>
      <p:ext uri="{BB962C8B-B14F-4D97-AF65-F5344CB8AC3E}">
        <p14:creationId xmlns:p14="http://schemas.microsoft.com/office/powerpoint/2010/main" val="12529891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427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27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2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a:xfrm>
            <a:off x="76200" y="152400"/>
            <a:ext cx="8915400" cy="685800"/>
          </a:xfrm>
        </p:spPr>
        <p:txBody>
          <a:bodyPr/>
          <a:lstStyle/>
          <a:p>
            <a:pPr eaLnBrk="1" hangingPunct="1"/>
            <a:r>
              <a:rPr lang="en-US" sz="3200">
                <a:latin typeface="Arial" charset="0"/>
              </a:rPr>
              <a:t>Cellular machine for protein synthesis: ribosome</a:t>
            </a:r>
          </a:p>
        </p:txBody>
      </p:sp>
      <p:sp>
        <p:nvSpPr>
          <p:cNvPr id="43010" name="Text Box 3"/>
          <p:cNvSpPr txBox="1">
            <a:spLocks noChangeArrowheads="1"/>
          </p:cNvSpPr>
          <p:nvPr/>
        </p:nvSpPr>
        <p:spPr bwMode="auto">
          <a:xfrm>
            <a:off x="5943600" y="1660525"/>
            <a:ext cx="32004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000" b="1" dirty="0">
                <a:latin typeface="Helvetica" charset="0"/>
              </a:rPr>
              <a:t>Shown are the </a:t>
            </a:r>
            <a:r>
              <a:rPr lang="en-US" sz="2000" b="1" u="sng" dirty="0">
                <a:latin typeface="Helvetica" charset="0"/>
              </a:rPr>
              <a:t>prokaryotic</a:t>
            </a:r>
            <a:r>
              <a:rPr lang="en-US" sz="2000" b="1" dirty="0">
                <a:latin typeface="Helvetica" charset="0"/>
              </a:rPr>
              <a:t> ribosome subunits</a:t>
            </a:r>
          </a:p>
          <a:p>
            <a:r>
              <a:rPr lang="en-US" sz="2000" b="1" u="sng" dirty="0">
                <a:latin typeface="Helvetica" charset="0"/>
              </a:rPr>
              <a:t>Composition</a:t>
            </a:r>
            <a:r>
              <a:rPr lang="en-US" sz="2000" b="1" dirty="0">
                <a:latin typeface="Helvetica" charset="0"/>
              </a:rPr>
              <a:t>:  </a:t>
            </a:r>
            <a:endParaRPr lang="en-US" sz="2000" b="1" dirty="0" smtClean="0">
              <a:latin typeface="Helvetica" charset="0"/>
            </a:endParaRPr>
          </a:p>
          <a:p>
            <a:pPr marL="342900" indent="-342900">
              <a:buFont typeface="Arial"/>
              <a:buChar char="•"/>
            </a:pPr>
            <a:r>
              <a:rPr lang="en-US" sz="2000" b="1" dirty="0" smtClean="0">
                <a:latin typeface="Helvetica" charset="0"/>
              </a:rPr>
              <a:t>two </a:t>
            </a:r>
            <a:r>
              <a:rPr lang="en-US" sz="2000" b="1" dirty="0">
                <a:latin typeface="Helvetica" charset="0"/>
              </a:rPr>
              <a:t>subunits: small &amp; large</a:t>
            </a:r>
          </a:p>
          <a:p>
            <a:pPr marL="342900" indent="-342900">
              <a:buFont typeface="Arial"/>
              <a:buChar char="•"/>
            </a:pPr>
            <a:r>
              <a:rPr lang="en-US" sz="2000" b="1" dirty="0" smtClean="0">
                <a:latin typeface="Helvetica" charset="0"/>
              </a:rPr>
              <a:t>60</a:t>
            </a:r>
            <a:r>
              <a:rPr lang="en-US" sz="2000" b="1" dirty="0">
                <a:latin typeface="Helvetica" charset="0"/>
              </a:rPr>
              <a:t>% </a:t>
            </a:r>
            <a:r>
              <a:rPr lang="en-US" sz="2000" b="1" dirty="0" err="1">
                <a:latin typeface="Helvetica" charset="0"/>
              </a:rPr>
              <a:t>rRNA</a:t>
            </a:r>
            <a:r>
              <a:rPr lang="en-US" sz="2000" b="1" dirty="0">
                <a:latin typeface="Helvetica" charset="0"/>
              </a:rPr>
              <a:t> (initiation, alignment, peptide bond)</a:t>
            </a:r>
          </a:p>
          <a:p>
            <a:pPr marL="342900" indent="-342900">
              <a:buFont typeface="Arial"/>
              <a:buChar char="•"/>
            </a:pPr>
            <a:r>
              <a:rPr lang="en-US" sz="2000" b="1" dirty="0" smtClean="0">
                <a:latin typeface="Helvetica" charset="0"/>
              </a:rPr>
              <a:t>40</a:t>
            </a:r>
            <a:r>
              <a:rPr lang="en-US" sz="2000" b="1" dirty="0">
                <a:latin typeface="Helvetica" charset="0"/>
              </a:rPr>
              <a:t>% proteins</a:t>
            </a:r>
          </a:p>
          <a:p>
            <a:pPr marL="342900" indent="-342900">
              <a:buFont typeface="Arial"/>
              <a:buChar char="•"/>
            </a:pPr>
            <a:r>
              <a:rPr lang="en-US" sz="2000" b="1" dirty="0" smtClean="0">
                <a:latin typeface="Helvetica" charset="0"/>
              </a:rPr>
              <a:t>4.2 </a:t>
            </a:r>
            <a:r>
              <a:rPr lang="en-US" sz="2000" b="1" dirty="0">
                <a:latin typeface="Helvetica" charset="0"/>
              </a:rPr>
              <a:t>x 10</a:t>
            </a:r>
            <a:r>
              <a:rPr lang="en-US" sz="2000" b="1" baseline="30000" dirty="0">
                <a:latin typeface="Helvetica" charset="0"/>
              </a:rPr>
              <a:t>6</a:t>
            </a:r>
            <a:r>
              <a:rPr lang="en-US" sz="2000" b="1" dirty="0">
                <a:latin typeface="Helvetica" charset="0"/>
              </a:rPr>
              <a:t> Da</a:t>
            </a:r>
          </a:p>
          <a:p>
            <a:pPr marL="342900" indent="-342900">
              <a:buFont typeface="Arial"/>
              <a:buChar char="•"/>
            </a:pPr>
            <a:r>
              <a:rPr lang="en-US" sz="2000" b="1" dirty="0">
                <a:latin typeface="Helvetica" charset="0"/>
              </a:rPr>
              <a:t>over 100,000 atoms</a:t>
            </a:r>
          </a:p>
        </p:txBody>
      </p:sp>
      <p:sp>
        <p:nvSpPr>
          <p:cNvPr id="43011" name="Text Box 4"/>
          <p:cNvSpPr txBox="1">
            <a:spLocks noChangeArrowheads="1"/>
          </p:cNvSpPr>
          <p:nvPr/>
        </p:nvSpPr>
        <p:spPr bwMode="auto">
          <a:xfrm>
            <a:off x="152400" y="5807075"/>
            <a:ext cx="892084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b="1" dirty="0"/>
              <a:t>X-ray structure (a big </a:t>
            </a:r>
            <a:r>
              <a:rPr lang="en-US" b="1" dirty="0" smtClean="0"/>
              <a:t>deal when it was first done)</a:t>
            </a:r>
            <a:endParaRPr lang="en-US" b="1" dirty="0"/>
          </a:p>
          <a:p>
            <a:r>
              <a:rPr lang="en-US" b="1" dirty="0"/>
              <a:t>	See </a:t>
            </a:r>
            <a:r>
              <a:rPr lang="en-US" b="1" dirty="0">
                <a:solidFill>
                  <a:srgbClr val="001AB0"/>
                </a:solidFill>
              </a:rPr>
              <a:t>http://</a:t>
            </a:r>
            <a:r>
              <a:rPr lang="en-US" b="1" dirty="0" err="1">
                <a:solidFill>
                  <a:srgbClr val="001AB0"/>
                </a:solidFill>
              </a:rPr>
              <a:t>www.rcsb.org</a:t>
            </a:r>
            <a:r>
              <a:rPr lang="en-US" b="1" dirty="0">
                <a:solidFill>
                  <a:srgbClr val="001AB0"/>
                </a:solidFill>
              </a:rPr>
              <a:t>/</a:t>
            </a:r>
            <a:r>
              <a:rPr lang="en-US" b="1" dirty="0" err="1">
                <a:solidFill>
                  <a:srgbClr val="001AB0"/>
                </a:solidFill>
              </a:rPr>
              <a:t>pdb</a:t>
            </a:r>
            <a:r>
              <a:rPr lang="en-US" b="1" dirty="0">
                <a:solidFill>
                  <a:srgbClr val="001AB0"/>
                </a:solidFill>
              </a:rPr>
              <a:t>/molecules/pdb10_1.html</a:t>
            </a:r>
            <a:endParaRPr lang="en-US" dirty="0"/>
          </a:p>
        </p:txBody>
      </p:sp>
      <p:pic>
        <p:nvPicPr>
          <p:cNvPr id="43012" name="Picture 5"/>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62000" y="1090613"/>
            <a:ext cx="5265738" cy="416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Text Box 6"/>
          <p:cNvSpPr txBox="1">
            <a:spLocks noChangeArrowheads="1"/>
          </p:cNvSpPr>
          <p:nvPr/>
        </p:nvSpPr>
        <p:spPr bwMode="auto">
          <a:xfrm>
            <a:off x="76200" y="1312863"/>
            <a:ext cx="1524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800"/>
              <a:t>30S subunit</a:t>
            </a:r>
          </a:p>
        </p:txBody>
      </p:sp>
      <p:sp>
        <p:nvSpPr>
          <p:cNvPr id="43014" name="Line 7"/>
          <p:cNvSpPr>
            <a:spLocks noChangeShapeType="1"/>
          </p:cNvSpPr>
          <p:nvPr/>
        </p:nvSpPr>
        <p:spPr bwMode="auto">
          <a:xfrm>
            <a:off x="914400" y="1617663"/>
            <a:ext cx="45720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015" name="Text Box 8"/>
          <p:cNvSpPr txBox="1">
            <a:spLocks noChangeArrowheads="1"/>
          </p:cNvSpPr>
          <p:nvPr/>
        </p:nvSpPr>
        <p:spPr bwMode="auto">
          <a:xfrm>
            <a:off x="4800600" y="1066800"/>
            <a:ext cx="152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800"/>
              <a:t>50S subunit</a:t>
            </a:r>
          </a:p>
        </p:txBody>
      </p:sp>
      <p:sp>
        <p:nvSpPr>
          <p:cNvPr id="43016" name="Line 9"/>
          <p:cNvSpPr>
            <a:spLocks noChangeShapeType="1"/>
          </p:cNvSpPr>
          <p:nvPr/>
        </p:nvSpPr>
        <p:spPr bwMode="auto">
          <a:xfrm rot="5400000">
            <a:off x="4800600" y="1295400"/>
            <a:ext cx="45720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810573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ext Box 2"/>
          <p:cNvSpPr>
            <a:spLocks noGrp="1" noChangeArrowheads="1"/>
          </p:cNvSpPr>
          <p:nvPr>
            <p:ph type="title"/>
          </p:nvPr>
        </p:nvSpPr>
        <p:spPr>
          <a:xfrm>
            <a:off x="228600" y="274638"/>
            <a:ext cx="8686800" cy="792162"/>
          </a:xfrm>
        </p:spPr>
        <p:txBody>
          <a:bodyPr/>
          <a:lstStyle/>
          <a:p>
            <a:pPr eaLnBrk="1" hangingPunct="1"/>
            <a:r>
              <a:rPr lang="en-US" sz="2800" b="1">
                <a:solidFill>
                  <a:schemeClr val="tx1"/>
                </a:solidFill>
                <a:latin typeface="Arial" charset="0"/>
              </a:rPr>
              <a:t>The 30S (small) and 50S (large) subunits come together to form three functional tRNA binding sites in bacteria: similar in eukaryotes</a:t>
            </a:r>
          </a:p>
        </p:txBody>
      </p:sp>
      <p:pic>
        <p:nvPicPr>
          <p:cNvPr id="45058" name="Picture 8"/>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28600" y="1484313"/>
            <a:ext cx="5494338" cy="499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Text Box 9"/>
          <p:cNvSpPr txBox="1">
            <a:spLocks noChangeArrowheads="1"/>
          </p:cNvSpPr>
          <p:nvPr/>
        </p:nvSpPr>
        <p:spPr bwMode="auto">
          <a:xfrm>
            <a:off x="5715000" y="1600200"/>
            <a:ext cx="34290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a:t>The active sites on the ribosome for tRNA are mostly RNA</a:t>
            </a:r>
          </a:p>
        </p:txBody>
      </p:sp>
      <p:pic>
        <p:nvPicPr>
          <p:cNvPr id="45060" name="Picture 4" descr="karp6_fig_11_48"/>
          <p:cNvPicPr>
            <a:picLocks noChangeAspect="1" noChangeArrowheads="1"/>
          </p:cNvPicPr>
          <p:nvPr/>
        </p:nvPicPr>
        <p:blipFill>
          <a:blip r:embed="rId4" cstate="email">
            <a:extLst>
              <a:ext uri="{28A0092B-C50C-407E-A947-70E740481C1C}">
                <a14:useLocalDpi xmlns:a14="http://schemas.microsoft.com/office/drawing/2010/main" val="0"/>
              </a:ext>
            </a:extLst>
          </a:blip>
          <a:srcRect t="69768"/>
          <a:stretch>
            <a:fillRect/>
          </a:stretch>
        </p:blipFill>
        <p:spPr bwMode="auto">
          <a:xfrm>
            <a:off x="4800600" y="4343400"/>
            <a:ext cx="420052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457200" y="6440269"/>
            <a:ext cx="1463599" cy="646331"/>
          </a:xfrm>
          <a:prstGeom prst="rect">
            <a:avLst/>
          </a:prstGeom>
          <a:noFill/>
        </p:spPr>
        <p:txBody>
          <a:bodyPr wrap="none" rtlCol="0">
            <a:spAutoFit/>
          </a:bodyPr>
          <a:lstStyle/>
          <a:p>
            <a:r>
              <a:rPr lang="en-US" dirty="0" smtClean="0"/>
              <a:t>Figure 11.48</a:t>
            </a:r>
          </a:p>
          <a:p>
            <a:endParaRPr lang="en-US" dirty="0"/>
          </a:p>
        </p:txBody>
      </p:sp>
    </p:spTree>
    <p:extLst>
      <p:ext uri="{BB962C8B-B14F-4D97-AF65-F5344CB8AC3E}">
        <p14:creationId xmlns:p14="http://schemas.microsoft.com/office/powerpoint/2010/main" val="356178582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r>
              <a:rPr lang="en-US" sz="3200" dirty="0" smtClean="0"/>
              <a:t>Bacterial vs. eukaryotic ribosome</a:t>
            </a:r>
            <a:endParaRPr lang="en-US" sz="3200"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5937" t="15001" r="3126" b="12499"/>
          <a:stretch/>
        </p:blipFill>
        <p:spPr>
          <a:xfrm>
            <a:off x="876300" y="1417638"/>
            <a:ext cx="7391400" cy="4419601"/>
          </a:xfrm>
          <a:prstGeom prst="rect">
            <a:avLst/>
          </a:prstGeom>
        </p:spPr>
      </p:pic>
    </p:spTree>
    <p:extLst>
      <p:ext uri="{BB962C8B-B14F-4D97-AF65-F5344CB8AC3E}">
        <p14:creationId xmlns:p14="http://schemas.microsoft.com/office/powerpoint/2010/main" val="7920005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p:cNvSpPr>
          <p:nvPr>
            <p:ph type="title" idx="4294967295"/>
          </p:nvPr>
        </p:nvSpPr>
        <p:spPr>
          <a:xfrm>
            <a:off x="457200" y="274638"/>
            <a:ext cx="2286000" cy="3001962"/>
          </a:xfrm>
        </p:spPr>
        <p:txBody>
          <a:bodyPr anchor="t"/>
          <a:lstStyle/>
          <a:p>
            <a:r>
              <a:rPr lang="en-US" sz="3200" smtClean="0"/>
              <a:t>PCR</a:t>
            </a:r>
          </a:p>
        </p:txBody>
      </p:sp>
      <p:pic>
        <p:nvPicPr>
          <p:cNvPr id="104451" name="Picture 4" descr="karp6_fig_18_43"/>
          <p:cNvPicPr>
            <a:picLocks noChangeAspect="1" noChangeArrowheads="1"/>
          </p:cNvPicPr>
          <p:nvPr/>
        </p:nvPicPr>
        <p:blipFill>
          <a:blip r:embed="rId3"/>
          <a:srcRect/>
          <a:stretch>
            <a:fillRect/>
          </a:stretch>
        </p:blipFill>
        <p:spPr bwMode="auto">
          <a:xfrm>
            <a:off x="3011488" y="190500"/>
            <a:ext cx="5816600" cy="6477000"/>
          </a:xfrm>
          <a:prstGeom prst="rect">
            <a:avLst/>
          </a:prstGeom>
          <a:noFill/>
          <a:ln w="9525">
            <a:noFill/>
            <a:miter lim="800000"/>
            <a:headEnd/>
            <a:tailEnd/>
          </a:ln>
        </p:spPr>
      </p:pic>
    </p:spTree>
    <p:extLst>
      <p:ext uri="{BB962C8B-B14F-4D97-AF65-F5344CB8AC3E}">
        <p14:creationId xmlns:p14="http://schemas.microsoft.com/office/powerpoint/2010/main" val="252388606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a:xfrm>
            <a:off x="457200" y="274638"/>
            <a:ext cx="8229600" cy="715962"/>
          </a:xfrm>
        </p:spPr>
        <p:txBody>
          <a:bodyPr/>
          <a:lstStyle/>
          <a:p>
            <a:pPr eaLnBrk="1" hangingPunct="1"/>
            <a:r>
              <a:rPr lang="en-US" sz="3200">
                <a:latin typeface="Arial" charset="0"/>
              </a:rPr>
              <a:t>Simplified view of the ribosome</a:t>
            </a:r>
          </a:p>
        </p:txBody>
      </p:sp>
      <p:pic>
        <p:nvPicPr>
          <p:cNvPr id="4608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566863"/>
            <a:ext cx="8763000" cy="428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2" name="Text Box 4"/>
          <p:cNvSpPr txBox="1">
            <a:spLocks noChangeArrowheads="1"/>
          </p:cNvSpPr>
          <p:nvPr/>
        </p:nvSpPr>
        <p:spPr bwMode="auto">
          <a:xfrm>
            <a:off x="3236913" y="3824288"/>
            <a:ext cx="4206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800" b="1">
                <a:latin typeface="Times" charset="0"/>
              </a:rPr>
              <a:t>E</a:t>
            </a:r>
          </a:p>
        </p:txBody>
      </p:sp>
    </p:spTree>
    <p:extLst>
      <p:ext uri="{BB962C8B-B14F-4D97-AF65-F5344CB8AC3E}">
        <p14:creationId xmlns:p14="http://schemas.microsoft.com/office/powerpoint/2010/main" val="23428666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9" presetClass="entr" presetSubtype="10" fill="hold" grpId="0" nodeType="clickEffect">
                                  <p:stCondLst>
                                    <p:cond delay="0"/>
                                  </p:stCondLst>
                                  <p:childTnLst>
                                    <p:set>
                                      <p:cBhvr>
                                        <p:cTn id="6" dur="1" fill="hold">
                                          <p:stCondLst>
                                            <p:cond delay="0"/>
                                          </p:stCondLst>
                                        </p:cTn>
                                        <p:tgtEl>
                                          <p:spTgt spid="145412"/>
                                        </p:tgtEl>
                                        <p:attrNameLst>
                                          <p:attrName>style.visibility</p:attrName>
                                        </p:attrNameLst>
                                      </p:cBhvr>
                                      <p:to>
                                        <p:strVal val="visible"/>
                                      </p:to>
                                    </p:set>
                                    <p:anim calcmode="lin" valueType="num">
                                      <p:cBhvr>
                                        <p:cTn id="7" dur="5000" fill="hold"/>
                                        <p:tgtEl>
                                          <p:spTgt spid="145412"/>
                                        </p:tgtEl>
                                        <p:attrNameLst>
                                          <p:attrName>ppt_w</p:attrName>
                                        </p:attrNameLst>
                                      </p:cBhvr>
                                      <p:tavLst>
                                        <p:tav tm="0" fmla="#ppt_w*sin(2.5*pi*$)">
                                          <p:val>
                                            <p:fltVal val="0"/>
                                          </p:val>
                                        </p:tav>
                                        <p:tav tm="100000">
                                          <p:val>
                                            <p:fltVal val="1"/>
                                          </p:val>
                                        </p:tav>
                                      </p:tavLst>
                                    </p:anim>
                                    <p:anim calcmode="lin" valueType="num">
                                      <p:cBhvr>
                                        <p:cTn id="8" dur="5000" fill="hold"/>
                                        <p:tgtEl>
                                          <p:spTgt spid="1454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2"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a:xfrm>
            <a:off x="2743200" y="274638"/>
            <a:ext cx="5943600" cy="1143000"/>
          </a:xfrm>
        </p:spPr>
        <p:txBody>
          <a:bodyPr/>
          <a:lstStyle/>
          <a:p>
            <a:pPr eaLnBrk="1" hangingPunct="1"/>
            <a:r>
              <a:rPr lang="en-US" sz="2800" dirty="0">
                <a:latin typeface="Arial" charset="0"/>
              </a:rPr>
              <a:t>Summary of initiation </a:t>
            </a:r>
            <a:br>
              <a:rPr lang="en-US" sz="2800" dirty="0">
                <a:latin typeface="Arial" charset="0"/>
              </a:rPr>
            </a:br>
            <a:r>
              <a:rPr lang="en-US" sz="2800" dirty="0" smtClean="0">
                <a:latin typeface="Arial" charset="0"/>
              </a:rPr>
              <a:t>(prokaryotes </a:t>
            </a:r>
            <a:r>
              <a:rPr lang="en-US" sz="2800" dirty="0">
                <a:latin typeface="Arial" charset="0"/>
              </a:rPr>
              <a:t>or </a:t>
            </a:r>
            <a:r>
              <a:rPr lang="en-US" sz="2800" dirty="0" smtClean="0">
                <a:latin typeface="Arial" charset="0"/>
              </a:rPr>
              <a:t>eukaryotes)</a:t>
            </a:r>
            <a:endParaRPr lang="en-US" sz="2800" dirty="0">
              <a:latin typeface="Arial" charset="0"/>
            </a:endParaRPr>
          </a:p>
        </p:txBody>
      </p:sp>
      <p:sp>
        <p:nvSpPr>
          <p:cNvPr id="147459" name="Rectangle 3"/>
          <p:cNvSpPr>
            <a:spLocks noGrp="1" noChangeArrowheads="1"/>
          </p:cNvSpPr>
          <p:nvPr>
            <p:ph type="body" idx="1"/>
          </p:nvPr>
        </p:nvSpPr>
        <p:spPr>
          <a:xfrm>
            <a:off x="2819400" y="1600200"/>
            <a:ext cx="6019800" cy="4525963"/>
          </a:xfrm>
        </p:spPr>
        <p:txBody>
          <a:bodyPr/>
          <a:lstStyle/>
          <a:p>
            <a:pPr marL="609600" indent="-609600" eaLnBrk="1" hangingPunct="1">
              <a:buFont typeface="+mj-lt"/>
              <a:buAutoNum type="arabicParenR"/>
            </a:pPr>
            <a:r>
              <a:rPr lang="en-US" sz="2000" dirty="0">
                <a:latin typeface="Arial" charset="0"/>
              </a:rPr>
              <a:t>Small ribosome subunit binds to mRNA bound in a complex</a:t>
            </a:r>
          </a:p>
          <a:p>
            <a:pPr marL="609600" indent="-609600" eaLnBrk="1" hangingPunct="1">
              <a:buFont typeface="+mj-lt"/>
              <a:buAutoNum type="arabicParenR"/>
            </a:pPr>
            <a:r>
              <a:rPr lang="en-US" sz="2000" b="1" dirty="0">
                <a:latin typeface="Arial" charset="0"/>
              </a:rPr>
              <a:t>Initiation factors (IFs) </a:t>
            </a:r>
            <a:r>
              <a:rPr lang="en-US" sz="2000" dirty="0">
                <a:latin typeface="Arial" charset="0"/>
              </a:rPr>
              <a:t>bind to small subunit</a:t>
            </a:r>
          </a:p>
          <a:p>
            <a:pPr marL="609600" indent="-609600" eaLnBrk="1" hangingPunct="1">
              <a:buFont typeface="+mj-lt"/>
              <a:buAutoNum type="arabicParenR"/>
            </a:pPr>
            <a:r>
              <a:rPr lang="en-US" sz="2000" b="1" dirty="0">
                <a:latin typeface="Arial" charset="0"/>
              </a:rPr>
              <a:t>One factor is bound with GTP </a:t>
            </a:r>
            <a:endParaRPr lang="en-US" sz="2000" b="1" dirty="0" smtClean="0">
              <a:latin typeface="Arial" charset="0"/>
            </a:endParaRPr>
          </a:p>
          <a:p>
            <a:pPr marL="1009650" lvl="1" indent="-609600" eaLnBrk="1" hangingPunct="1">
              <a:buFont typeface="+mj-lt"/>
              <a:buAutoNum type="arabicParenR"/>
            </a:pPr>
            <a:r>
              <a:rPr lang="en-US" sz="1600" dirty="0" smtClean="0">
                <a:latin typeface="Arial" charset="0"/>
              </a:rPr>
              <a:t>IF2</a:t>
            </a:r>
            <a:r>
              <a:rPr lang="en-US" sz="1600" dirty="0">
                <a:latin typeface="Arial" charset="0"/>
              </a:rPr>
              <a:t>-GTP in </a:t>
            </a:r>
            <a:r>
              <a:rPr lang="en-US" sz="1600" dirty="0" smtClean="0">
                <a:latin typeface="Arial" charset="0"/>
              </a:rPr>
              <a:t>prokaryotes</a:t>
            </a:r>
          </a:p>
          <a:p>
            <a:pPr marL="1009650" lvl="1" indent="-609600" eaLnBrk="1" hangingPunct="1">
              <a:buFont typeface="+mj-lt"/>
              <a:buAutoNum type="arabicParenR"/>
            </a:pPr>
            <a:r>
              <a:rPr lang="en-US" sz="1600" dirty="0" smtClean="0">
                <a:latin typeface="Arial" charset="0"/>
              </a:rPr>
              <a:t>eIF2</a:t>
            </a:r>
            <a:r>
              <a:rPr lang="en-US" sz="1600" dirty="0">
                <a:latin typeface="Arial" charset="0"/>
              </a:rPr>
              <a:t>-GTP in </a:t>
            </a:r>
            <a:r>
              <a:rPr lang="en-US" sz="1600" dirty="0" smtClean="0">
                <a:latin typeface="Arial" charset="0"/>
              </a:rPr>
              <a:t>eukaryotes</a:t>
            </a:r>
            <a:endParaRPr lang="en-US" sz="1600" dirty="0">
              <a:latin typeface="Arial" charset="0"/>
            </a:endParaRPr>
          </a:p>
          <a:p>
            <a:pPr marL="609600" indent="-609600" eaLnBrk="1" hangingPunct="1">
              <a:buFont typeface="+mj-lt"/>
              <a:buAutoNum type="arabicParenR"/>
            </a:pPr>
            <a:r>
              <a:rPr lang="en-US" sz="2000" b="1" dirty="0" err="1">
                <a:latin typeface="Arial" charset="0"/>
              </a:rPr>
              <a:t>rRNA</a:t>
            </a:r>
            <a:r>
              <a:rPr lang="en-US" sz="2000" b="1" dirty="0">
                <a:latin typeface="Arial" charset="0"/>
              </a:rPr>
              <a:t> recognizes AUG of mRNA 5</a:t>
            </a:r>
            <a:r>
              <a:rPr lang="ja-JP" altLang="en-US" sz="2000" b="1" dirty="0">
                <a:latin typeface="Arial" charset="0"/>
              </a:rPr>
              <a:t>’</a:t>
            </a:r>
            <a:r>
              <a:rPr lang="en-US" altLang="ja-JP" sz="2000" b="1" dirty="0">
                <a:latin typeface="Arial" charset="0"/>
              </a:rPr>
              <a:t> </a:t>
            </a:r>
            <a:r>
              <a:rPr lang="en-US" altLang="ja-JP" sz="2000" b="1" dirty="0">
                <a:latin typeface="Arial" charset="0"/>
                <a:cs typeface="Arial" charset="0"/>
              </a:rPr>
              <a:t>→ 3</a:t>
            </a:r>
            <a:r>
              <a:rPr lang="ja-JP" altLang="en-US" sz="2000" b="1" dirty="0">
                <a:latin typeface="Arial" charset="0"/>
                <a:cs typeface="Arial" charset="0"/>
              </a:rPr>
              <a:t>’</a:t>
            </a:r>
            <a:endParaRPr lang="en-US" altLang="ja-JP" sz="2000" b="1" dirty="0">
              <a:latin typeface="Arial" charset="0"/>
              <a:cs typeface="Arial" charset="0"/>
            </a:endParaRPr>
          </a:p>
          <a:p>
            <a:pPr marL="609600" indent="-609600" eaLnBrk="1" hangingPunct="1">
              <a:buFont typeface="+mj-lt"/>
              <a:buAutoNum type="arabicParenR"/>
            </a:pPr>
            <a:r>
              <a:rPr lang="en-US" sz="2000" b="1" dirty="0" err="1">
                <a:latin typeface="Arial" charset="0"/>
              </a:rPr>
              <a:t>tRNA</a:t>
            </a:r>
            <a:r>
              <a:rPr lang="en-US" sz="2000" b="1" dirty="0">
                <a:latin typeface="Arial" charset="0"/>
              </a:rPr>
              <a:t>-Met binds IF2-GTP and small subunit </a:t>
            </a:r>
          </a:p>
          <a:p>
            <a:pPr marL="609600" indent="-609600" eaLnBrk="1" hangingPunct="1">
              <a:buFont typeface="+mj-lt"/>
              <a:buAutoNum type="arabicParenR"/>
            </a:pPr>
            <a:r>
              <a:rPr lang="en-US" sz="2000" b="1" dirty="0" err="1">
                <a:latin typeface="Arial" charset="0"/>
              </a:rPr>
              <a:t>tRNA</a:t>
            </a:r>
            <a:r>
              <a:rPr lang="en-US" sz="2000" b="1" dirty="0">
                <a:latin typeface="Arial" charset="0"/>
              </a:rPr>
              <a:t>-Met enters P site</a:t>
            </a:r>
          </a:p>
          <a:p>
            <a:pPr marL="609600" indent="-609600" eaLnBrk="1" hangingPunct="1">
              <a:buFont typeface="+mj-lt"/>
              <a:buAutoNum type="arabicParenR"/>
            </a:pPr>
            <a:r>
              <a:rPr lang="en-US" sz="2000" b="1" i="1" dirty="0">
                <a:latin typeface="Arial" charset="0"/>
              </a:rPr>
              <a:t>Initiation is the only time that the charged </a:t>
            </a:r>
            <a:r>
              <a:rPr lang="en-US" sz="2000" b="1" i="1" dirty="0" err="1">
                <a:latin typeface="Arial" charset="0"/>
              </a:rPr>
              <a:t>tRNA</a:t>
            </a:r>
            <a:r>
              <a:rPr lang="en-US" sz="2000" b="1" i="1" dirty="0">
                <a:latin typeface="Arial" charset="0"/>
              </a:rPr>
              <a:t> starts out in the P </a:t>
            </a:r>
            <a:r>
              <a:rPr lang="en-US" sz="2000" b="1" i="1" dirty="0" smtClean="0">
                <a:latin typeface="Arial" charset="0"/>
              </a:rPr>
              <a:t>site</a:t>
            </a:r>
            <a:endParaRPr lang="en-US" sz="2000" b="1" i="1" dirty="0">
              <a:latin typeface="Arial" charset="0"/>
            </a:endParaRPr>
          </a:p>
          <a:p>
            <a:pPr marL="609600" indent="-609600" eaLnBrk="1" hangingPunct="1">
              <a:buFont typeface="+mj-lt"/>
              <a:buAutoNum type="arabicParenR"/>
            </a:pPr>
            <a:r>
              <a:rPr lang="en-US" sz="2000" b="1" dirty="0">
                <a:latin typeface="Arial" charset="0"/>
              </a:rPr>
              <a:t>GTP hydrolyzed, large subunit binds</a:t>
            </a:r>
            <a:r>
              <a:rPr lang="en-US" sz="2000" dirty="0">
                <a:latin typeface="Arial" charset="0"/>
              </a:rPr>
              <a:t>, and IF2-GDP (or eIF2-GDP) </a:t>
            </a:r>
            <a:r>
              <a:rPr lang="en-US" sz="2000" dirty="0" smtClean="0">
                <a:latin typeface="Arial" charset="0"/>
              </a:rPr>
              <a:t>released</a:t>
            </a:r>
            <a:endParaRPr lang="en-US" sz="2000" dirty="0">
              <a:latin typeface="Arial" charset="0"/>
            </a:endParaRPr>
          </a:p>
          <a:p>
            <a:pPr marL="609600" indent="-609600" eaLnBrk="1" hangingPunct="1"/>
            <a:endParaRPr lang="en-US" sz="2000" b="1" dirty="0">
              <a:latin typeface="Arial" charset="0"/>
            </a:endParaRPr>
          </a:p>
          <a:p>
            <a:pPr marL="609600" indent="-609600" eaLnBrk="1" hangingPunct="1"/>
            <a:endParaRPr lang="en-US" sz="2000" dirty="0">
              <a:latin typeface="Arial" charset="0"/>
            </a:endParaRPr>
          </a:p>
        </p:txBody>
      </p:sp>
      <p:pic>
        <p:nvPicPr>
          <p:cNvPr id="48131" name="Picture 4"/>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t="1" r="41911" b="2001"/>
          <a:stretch/>
        </p:blipFill>
        <p:spPr bwMode="auto">
          <a:xfrm>
            <a:off x="304800" y="327025"/>
            <a:ext cx="2406650" cy="6116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17601" y="6400800"/>
            <a:ext cx="1463599" cy="646331"/>
          </a:xfrm>
          <a:prstGeom prst="rect">
            <a:avLst/>
          </a:prstGeom>
          <a:noFill/>
        </p:spPr>
        <p:txBody>
          <a:bodyPr wrap="none" rtlCol="0">
            <a:spAutoFit/>
          </a:bodyPr>
          <a:lstStyle/>
          <a:p>
            <a:r>
              <a:rPr lang="en-US" dirty="0" smtClean="0"/>
              <a:t>Figure 11.47</a:t>
            </a:r>
          </a:p>
          <a:p>
            <a:endParaRPr lang="en-US" dirty="0"/>
          </a:p>
        </p:txBody>
      </p:sp>
    </p:spTree>
    <p:extLst>
      <p:ext uri="{BB962C8B-B14F-4D97-AF65-F5344CB8AC3E}">
        <p14:creationId xmlns:p14="http://schemas.microsoft.com/office/powerpoint/2010/main" val="13286918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745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745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745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745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7459">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47459">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7459">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7459">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7459">
                                            <p:txEl>
                                              <p:pRg st="8" end="8"/>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4745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a:xfrm>
            <a:off x="152400" y="76200"/>
            <a:ext cx="8839200" cy="609600"/>
          </a:xfrm>
        </p:spPr>
        <p:txBody>
          <a:bodyPr/>
          <a:lstStyle/>
          <a:p>
            <a:pPr eaLnBrk="1" hangingPunct="1"/>
            <a:r>
              <a:rPr lang="en-US" sz="3200">
                <a:latin typeface="Arial" charset="0"/>
              </a:rPr>
              <a:t>Elongation</a:t>
            </a:r>
          </a:p>
        </p:txBody>
      </p:sp>
      <p:sp>
        <p:nvSpPr>
          <p:cNvPr id="149507" name="Text Box 3"/>
          <p:cNvSpPr txBox="1">
            <a:spLocks noChangeArrowheads="1"/>
          </p:cNvSpPr>
          <p:nvPr/>
        </p:nvSpPr>
        <p:spPr bwMode="auto">
          <a:xfrm>
            <a:off x="5661025" y="1630363"/>
            <a:ext cx="8159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3200" b="1">
                <a:solidFill>
                  <a:srgbClr val="9200CC"/>
                </a:solidFill>
                <a:latin typeface="Helvetica" charset="0"/>
              </a:rPr>
              <a:t>Ala</a:t>
            </a:r>
          </a:p>
        </p:txBody>
      </p:sp>
      <p:sp>
        <p:nvSpPr>
          <p:cNvPr id="50179" name="Freeform 4"/>
          <p:cNvSpPr>
            <a:spLocks/>
          </p:cNvSpPr>
          <p:nvPr/>
        </p:nvSpPr>
        <p:spPr bwMode="auto">
          <a:xfrm>
            <a:off x="1219200" y="2362200"/>
            <a:ext cx="6019800" cy="3284538"/>
          </a:xfrm>
          <a:custGeom>
            <a:avLst/>
            <a:gdLst>
              <a:gd name="T0" fmla="*/ 2147483647 w 2865"/>
              <a:gd name="T1" fmla="*/ 2147483647 h 1441"/>
              <a:gd name="T2" fmla="*/ 2147483647 w 2865"/>
              <a:gd name="T3" fmla="*/ 2147483647 h 1441"/>
              <a:gd name="T4" fmla="*/ 2147483647 w 2865"/>
              <a:gd name="T5" fmla="*/ 2147483647 h 1441"/>
              <a:gd name="T6" fmla="*/ 2147483647 w 2865"/>
              <a:gd name="T7" fmla="*/ 2147483647 h 1441"/>
              <a:gd name="T8" fmla="*/ 2147483647 w 2865"/>
              <a:gd name="T9" fmla="*/ 2147483647 h 1441"/>
              <a:gd name="T10" fmla="*/ 2147483647 w 2865"/>
              <a:gd name="T11" fmla="*/ 2147483647 h 1441"/>
              <a:gd name="T12" fmla="*/ 2147483647 w 2865"/>
              <a:gd name="T13" fmla="*/ 2147483647 h 1441"/>
              <a:gd name="T14" fmla="*/ 2147483647 w 2865"/>
              <a:gd name="T15" fmla="*/ 2147483647 h 1441"/>
              <a:gd name="T16" fmla="*/ 2147483647 w 2865"/>
              <a:gd name="T17" fmla="*/ 2147483647 h 1441"/>
              <a:gd name="T18" fmla="*/ 2147483647 w 2865"/>
              <a:gd name="T19" fmla="*/ 2147483647 h 1441"/>
              <a:gd name="T20" fmla="*/ 2147483647 w 2865"/>
              <a:gd name="T21" fmla="*/ 2147483647 h 1441"/>
              <a:gd name="T22" fmla="*/ 2147483647 w 2865"/>
              <a:gd name="T23" fmla="*/ 2147483647 h 1441"/>
              <a:gd name="T24" fmla="*/ 2147483647 w 2865"/>
              <a:gd name="T25" fmla="*/ 2147483647 h 1441"/>
              <a:gd name="T26" fmla="*/ 2147483647 w 2865"/>
              <a:gd name="T27" fmla="*/ 2147483647 h 1441"/>
              <a:gd name="T28" fmla="*/ 2147483647 w 2865"/>
              <a:gd name="T29" fmla="*/ 2147483647 h 1441"/>
              <a:gd name="T30" fmla="*/ 2147483647 w 2865"/>
              <a:gd name="T31" fmla="*/ 2147483647 h 1441"/>
              <a:gd name="T32" fmla="*/ 2147483647 w 2865"/>
              <a:gd name="T33" fmla="*/ 2147483647 h 1441"/>
              <a:gd name="T34" fmla="*/ 2147483647 w 2865"/>
              <a:gd name="T35" fmla="*/ 2147483647 h 1441"/>
              <a:gd name="T36" fmla="*/ 2147483647 w 2865"/>
              <a:gd name="T37" fmla="*/ 2147483647 h 1441"/>
              <a:gd name="T38" fmla="*/ 2147483647 w 2865"/>
              <a:gd name="T39" fmla="*/ 2147483647 h 1441"/>
              <a:gd name="T40" fmla="*/ 2147483647 w 2865"/>
              <a:gd name="T41" fmla="*/ 2147483647 h 1441"/>
              <a:gd name="T42" fmla="*/ 2147483647 w 2865"/>
              <a:gd name="T43" fmla="*/ 2147483647 h 1441"/>
              <a:gd name="T44" fmla="*/ 2147483647 w 2865"/>
              <a:gd name="T45" fmla="*/ 2147483647 h 1441"/>
              <a:gd name="T46" fmla="*/ 2147483647 w 2865"/>
              <a:gd name="T47" fmla="*/ 2147483647 h 1441"/>
              <a:gd name="T48" fmla="*/ 2147483647 w 2865"/>
              <a:gd name="T49" fmla="*/ 2147483647 h 1441"/>
              <a:gd name="T50" fmla="*/ 2147483647 w 2865"/>
              <a:gd name="T51" fmla="*/ 2147483647 h 1441"/>
              <a:gd name="T52" fmla="*/ 2147483647 w 2865"/>
              <a:gd name="T53" fmla="*/ 2147483647 h 1441"/>
              <a:gd name="T54" fmla="*/ 2147483647 w 2865"/>
              <a:gd name="T55" fmla="*/ 2147483647 h 1441"/>
              <a:gd name="T56" fmla="*/ 2147483647 w 2865"/>
              <a:gd name="T57" fmla="*/ 2147483647 h 144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865"/>
              <a:gd name="T88" fmla="*/ 0 h 1441"/>
              <a:gd name="T89" fmla="*/ 2865 w 2865"/>
              <a:gd name="T90" fmla="*/ 1441 h 144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865" h="1441">
                <a:moveTo>
                  <a:pt x="1462" y="1405"/>
                </a:moveTo>
                <a:cubicBezTo>
                  <a:pt x="1097" y="1417"/>
                  <a:pt x="734" y="1404"/>
                  <a:pt x="370" y="1396"/>
                </a:cubicBezTo>
                <a:cubicBezTo>
                  <a:pt x="248" y="1363"/>
                  <a:pt x="117" y="1441"/>
                  <a:pt x="43" y="1327"/>
                </a:cubicBezTo>
                <a:cubicBezTo>
                  <a:pt x="0" y="1189"/>
                  <a:pt x="28" y="1052"/>
                  <a:pt x="35" y="906"/>
                </a:cubicBezTo>
                <a:cubicBezTo>
                  <a:pt x="42" y="730"/>
                  <a:pt x="149" y="574"/>
                  <a:pt x="250" y="441"/>
                </a:cubicBezTo>
                <a:cubicBezTo>
                  <a:pt x="292" y="384"/>
                  <a:pt x="388" y="259"/>
                  <a:pt x="456" y="244"/>
                </a:cubicBezTo>
                <a:cubicBezTo>
                  <a:pt x="575" y="163"/>
                  <a:pt x="695" y="111"/>
                  <a:pt x="834" y="72"/>
                </a:cubicBezTo>
                <a:cubicBezTo>
                  <a:pt x="857" y="65"/>
                  <a:pt x="869" y="56"/>
                  <a:pt x="895" y="54"/>
                </a:cubicBezTo>
                <a:cubicBezTo>
                  <a:pt x="981" y="43"/>
                  <a:pt x="1210" y="38"/>
                  <a:pt x="1256" y="37"/>
                </a:cubicBezTo>
                <a:cubicBezTo>
                  <a:pt x="1395" y="0"/>
                  <a:pt x="1560" y="24"/>
                  <a:pt x="1695" y="28"/>
                </a:cubicBezTo>
                <a:cubicBezTo>
                  <a:pt x="1792" y="39"/>
                  <a:pt x="1883" y="62"/>
                  <a:pt x="1979" y="80"/>
                </a:cubicBezTo>
                <a:cubicBezTo>
                  <a:pt x="2045" y="113"/>
                  <a:pt x="2121" y="104"/>
                  <a:pt x="2194" y="115"/>
                </a:cubicBezTo>
                <a:cubicBezTo>
                  <a:pt x="2231" y="140"/>
                  <a:pt x="2262" y="176"/>
                  <a:pt x="2305" y="192"/>
                </a:cubicBezTo>
                <a:cubicBezTo>
                  <a:pt x="2330" y="216"/>
                  <a:pt x="2357" y="241"/>
                  <a:pt x="2391" y="252"/>
                </a:cubicBezTo>
                <a:cubicBezTo>
                  <a:pt x="2427" y="286"/>
                  <a:pt x="2473" y="330"/>
                  <a:pt x="2520" y="347"/>
                </a:cubicBezTo>
                <a:cubicBezTo>
                  <a:pt x="2526" y="352"/>
                  <a:pt x="2530" y="359"/>
                  <a:pt x="2538" y="364"/>
                </a:cubicBezTo>
                <a:cubicBezTo>
                  <a:pt x="2545" y="368"/>
                  <a:pt x="2556" y="367"/>
                  <a:pt x="2563" y="373"/>
                </a:cubicBezTo>
                <a:cubicBezTo>
                  <a:pt x="2571" y="379"/>
                  <a:pt x="2573" y="390"/>
                  <a:pt x="2581" y="398"/>
                </a:cubicBezTo>
                <a:cubicBezTo>
                  <a:pt x="2594" y="411"/>
                  <a:pt x="2610" y="420"/>
                  <a:pt x="2624" y="433"/>
                </a:cubicBezTo>
                <a:cubicBezTo>
                  <a:pt x="2634" y="468"/>
                  <a:pt x="2654" y="481"/>
                  <a:pt x="2684" y="502"/>
                </a:cubicBezTo>
                <a:cubicBezTo>
                  <a:pt x="2717" y="551"/>
                  <a:pt x="2762" y="588"/>
                  <a:pt x="2796" y="639"/>
                </a:cubicBezTo>
                <a:cubicBezTo>
                  <a:pt x="2811" y="689"/>
                  <a:pt x="2831" y="734"/>
                  <a:pt x="2847" y="785"/>
                </a:cubicBezTo>
                <a:cubicBezTo>
                  <a:pt x="2852" y="802"/>
                  <a:pt x="2865" y="837"/>
                  <a:pt x="2865" y="837"/>
                </a:cubicBezTo>
                <a:cubicBezTo>
                  <a:pt x="2862" y="928"/>
                  <a:pt x="2860" y="1020"/>
                  <a:pt x="2856" y="1112"/>
                </a:cubicBezTo>
                <a:cubicBezTo>
                  <a:pt x="2852" y="1183"/>
                  <a:pt x="2846" y="1255"/>
                  <a:pt x="2839" y="1327"/>
                </a:cubicBezTo>
                <a:cubicBezTo>
                  <a:pt x="2834" y="1371"/>
                  <a:pt x="2779" y="1420"/>
                  <a:pt x="2735" y="1422"/>
                </a:cubicBezTo>
                <a:cubicBezTo>
                  <a:pt x="2546" y="1427"/>
                  <a:pt x="2357" y="1428"/>
                  <a:pt x="2168" y="1431"/>
                </a:cubicBezTo>
                <a:cubicBezTo>
                  <a:pt x="1932" y="1428"/>
                  <a:pt x="1697" y="1427"/>
                  <a:pt x="1462" y="1422"/>
                </a:cubicBezTo>
                <a:cubicBezTo>
                  <a:pt x="1396" y="1420"/>
                  <a:pt x="1460" y="1405"/>
                  <a:pt x="1462" y="1405"/>
                </a:cubicBezTo>
                <a:close/>
              </a:path>
            </a:pathLst>
          </a:custGeom>
          <a:noFill/>
          <a:ln w="76200" cmpd="sng">
            <a:solidFill>
              <a:srgbClr val="EEAC3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0180" name="Freeform 5"/>
          <p:cNvSpPr>
            <a:spLocks/>
          </p:cNvSpPr>
          <p:nvPr/>
        </p:nvSpPr>
        <p:spPr bwMode="auto">
          <a:xfrm>
            <a:off x="1295400" y="5537200"/>
            <a:ext cx="5778500" cy="1168400"/>
          </a:xfrm>
          <a:custGeom>
            <a:avLst/>
            <a:gdLst>
              <a:gd name="T0" fmla="*/ 2147483647 w 2974"/>
              <a:gd name="T1" fmla="*/ 2147483647 h 736"/>
              <a:gd name="T2" fmla="*/ 2147483647 w 2974"/>
              <a:gd name="T3" fmla="*/ 2147483647 h 736"/>
              <a:gd name="T4" fmla="*/ 2147483647 w 2974"/>
              <a:gd name="T5" fmla="*/ 2147483647 h 736"/>
              <a:gd name="T6" fmla="*/ 2147483647 w 2974"/>
              <a:gd name="T7" fmla="*/ 2147483647 h 736"/>
              <a:gd name="T8" fmla="*/ 2147483647 w 2974"/>
              <a:gd name="T9" fmla="*/ 2147483647 h 736"/>
              <a:gd name="T10" fmla="*/ 2147483647 w 2974"/>
              <a:gd name="T11" fmla="*/ 2147483647 h 736"/>
              <a:gd name="T12" fmla="*/ 2147483647 w 2974"/>
              <a:gd name="T13" fmla="*/ 2147483647 h 736"/>
              <a:gd name="T14" fmla="*/ 2147483647 w 2974"/>
              <a:gd name="T15" fmla="*/ 2147483647 h 736"/>
              <a:gd name="T16" fmla="*/ 2147483647 w 2974"/>
              <a:gd name="T17" fmla="*/ 2147483647 h 736"/>
              <a:gd name="T18" fmla="*/ 2147483647 w 2974"/>
              <a:gd name="T19" fmla="*/ 2147483647 h 736"/>
              <a:gd name="T20" fmla="*/ 2147483647 w 2974"/>
              <a:gd name="T21" fmla="*/ 2147483647 h 736"/>
              <a:gd name="T22" fmla="*/ 2147483647 w 2974"/>
              <a:gd name="T23" fmla="*/ 2147483647 h 736"/>
              <a:gd name="T24" fmla="*/ 2147483647 w 2974"/>
              <a:gd name="T25" fmla="*/ 2147483647 h 736"/>
              <a:gd name="T26" fmla="*/ 2147483647 w 2974"/>
              <a:gd name="T27" fmla="*/ 2147483647 h 736"/>
              <a:gd name="T28" fmla="*/ 2147483647 w 2974"/>
              <a:gd name="T29" fmla="*/ 2147483647 h 736"/>
              <a:gd name="T30" fmla="*/ 2147483647 w 2974"/>
              <a:gd name="T31" fmla="*/ 2147483647 h 736"/>
              <a:gd name="T32" fmla="*/ 2147483647 w 2974"/>
              <a:gd name="T33" fmla="*/ 2147483647 h 736"/>
              <a:gd name="T34" fmla="*/ 2147483647 w 2974"/>
              <a:gd name="T35" fmla="*/ 2147483647 h 736"/>
              <a:gd name="T36" fmla="*/ 2147483647 w 2974"/>
              <a:gd name="T37" fmla="*/ 2147483647 h 736"/>
              <a:gd name="T38" fmla="*/ 2147483647 w 2974"/>
              <a:gd name="T39" fmla="*/ 2147483647 h 7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974"/>
              <a:gd name="T61" fmla="*/ 0 h 736"/>
              <a:gd name="T62" fmla="*/ 2974 w 2974"/>
              <a:gd name="T63" fmla="*/ 736 h 7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974" h="736">
                <a:moveTo>
                  <a:pt x="1408" y="108"/>
                </a:moveTo>
                <a:cubicBezTo>
                  <a:pt x="963" y="3"/>
                  <a:pt x="483" y="0"/>
                  <a:pt x="49" y="134"/>
                </a:cubicBezTo>
                <a:cubicBezTo>
                  <a:pt x="42" y="140"/>
                  <a:pt x="6" y="172"/>
                  <a:pt x="6" y="186"/>
                </a:cubicBezTo>
                <a:cubicBezTo>
                  <a:pt x="0" y="295"/>
                  <a:pt x="38" y="420"/>
                  <a:pt x="152" y="461"/>
                </a:cubicBezTo>
                <a:cubicBezTo>
                  <a:pt x="198" y="504"/>
                  <a:pt x="138" y="452"/>
                  <a:pt x="195" y="487"/>
                </a:cubicBezTo>
                <a:cubicBezTo>
                  <a:pt x="233" y="510"/>
                  <a:pt x="256" y="550"/>
                  <a:pt x="299" y="564"/>
                </a:cubicBezTo>
                <a:cubicBezTo>
                  <a:pt x="393" y="636"/>
                  <a:pt x="465" y="630"/>
                  <a:pt x="582" y="650"/>
                </a:cubicBezTo>
                <a:cubicBezTo>
                  <a:pt x="650" y="661"/>
                  <a:pt x="712" y="680"/>
                  <a:pt x="780" y="693"/>
                </a:cubicBezTo>
                <a:cubicBezTo>
                  <a:pt x="837" y="715"/>
                  <a:pt x="899" y="726"/>
                  <a:pt x="961" y="736"/>
                </a:cubicBezTo>
                <a:cubicBezTo>
                  <a:pt x="1313" y="730"/>
                  <a:pt x="1658" y="710"/>
                  <a:pt x="2010" y="702"/>
                </a:cubicBezTo>
                <a:cubicBezTo>
                  <a:pt x="2087" y="682"/>
                  <a:pt x="2164" y="674"/>
                  <a:pt x="2243" y="659"/>
                </a:cubicBezTo>
                <a:cubicBezTo>
                  <a:pt x="2302" y="647"/>
                  <a:pt x="2355" y="625"/>
                  <a:pt x="2415" y="616"/>
                </a:cubicBezTo>
                <a:cubicBezTo>
                  <a:pt x="2448" y="603"/>
                  <a:pt x="2484" y="602"/>
                  <a:pt x="2518" y="590"/>
                </a:cubicBezTo>
                <a:cubicBezTo>
                  <a:pt x="2594" y="561"/>
                  <a:pt x="2670" y="541"/>
                  <a:pt x="2750" y="521"/>
                </a:cubicBezTo>
                <a:cubicBezTo>
                  <a:pt x="2816" y="471"/>
                  <a:pt x="2911" y="430"/>
                  <a:pt x="2948" y="349"/>
                </a:cubicBezTo>
                <a:cubicBezTo>
                  <a:pt x="2959" y="323"/>
                  <a:pt x="2966" y="290"/>
                  <a:pt x="2974" y="263"/>
                </a:cubicBezTo>
                <a:cubicBezTo>
                  <a:pt x="2971" y="240"/>
                  <a:pt x="2973" y="215"/>
                  <a:pt x="2965" y="194"/>
                </a:cubicBezTo>
                <a:cubicBezTo>
                  <a:pt x="2955" y="168"/>
                  <a:pt x="2901" y="143"/>
                  <a:pt x="2879" y="134"/>
                </a:cubicBezTo>
                <a:cubicBezTo>
                  <a:pt x="2848" y="121"/>
                  <a:pt x="2785" y="108"/>
                  <a:pt x="2785" y="108"/>
                </a:cubicBezTo>
                <a:cubicBezTo>
                  <a:pt x="2326" y="122"/>
                  <a:pt x="1867" y="108"/>
                  <a:pt x="1408" y="108"/>
                </a:cubicBezTo>
                <a:close/>
              </a:path>
            </a:pathLst>
          </a:custGeom>
          <a:noFill/>
          <a:ln w="76200" cmpd="sng">
            <a:solidFill>
              <a:srgbClr val="EEAC3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0181" name="Text Box 6"/>
          <p:cNvSpPr txBox="1">
            <a:spLocks noChangeArrowheads="1"/>
          </p:cNvSpPr>
          <p:nvPr/>
        </p:nvSpPr>
        <p:spPr bwMode="auto">
          <a:xfrm>
            <a:off x="4038600" y="1630363"/>
            <a:ext cx="8826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3200" b="1">
                <a:solidFill>
                  <a:srgbClr val="9200CC"/>
                </a:solidFill>
                <a:latin typeface="Helvetica" charset="0"/>
              </a:rPr>
              <a:t>Met</a:t>
            </a:r>
          </a:p>
        </p:txBody>
      </p:sp>
      <p:sp>
        <p:nvSpPr>
          <p:cNvPr id="50182" name="Freeform 7"/>
          <p:cNvSpPr>
            <a:spLocks/>
          </p:cNvSpPr>
          <p:nvPr/>
        </p:nvSpPr>
        <p:spPr bwMode="auto">
          <a:xfrm flipH="1">
            <a:off x="4114800" y="2057400"/>
            <a:ext cx="1295400" cy="2887663"/>
          </a:xfrm>
          <a:custGeom>
            <a:avLst/>
            <a:gdLst>
              <a:gd name="T0" fmla="*/ 2147483647 w 2277"/>
              <a:gd name="T1" fmla="*/ 2147483647 h 3067"/>
              <a:gd name="T2" fmla="*/ 2147483647 w 2277"/>
              <a:gd name="T3" fmla="*/ 2147483647 h 3067"/>
              <a:gd name="T4" fmla="*/ 2147483647 w 2277"/>
              <a:gd name="T5" fmla="*/ 2147483647 h 3067"/>
              <a:gd name="T6" fmla="*/ 2147483647 w 2277"/>
              <a:gd name="T7" fmla="*/ 2147483647 h 3067"/>
              <a:gd name="T8" fmla="*/ 2147483647 w 2277"/>
              <a:gd name="T9" fmla="*/ 2147483647 h 3067"/>
              <a:gd name="T10" fmla="*/ 2147483647 w 2277"/>
              <a:gd name="T11" fmla="*/ 2147483647 h 3067"/>
              <a:gd name="T12" fmla="*/ 2147483647 w 2277"/>
              <a:gd name="T13" fmla="*/ 2147483647 h 3067"/>
              <a:gd name="T14" fmla="*/ 2147483647 w 2277"/>
              <a:gd name="T15" fmla="*/ 2147483647 h 3067"/>
              <a:gd name="T16" fmla="*/ 2147483647 w 2277"/>
              <a:gd name="T17" fmla="*/ 2147483647 h 3067"/>
              <a:gd name="T18" fmla="*/ 2147483647 w 2277"/>
              <a:gd name="T19" fmla="*/ 2147483647 h 3067"/>
              <a:gd name="T20" fmla="*/ 2147483647 w 2277"/>
              <a:gd name="T21" fmla="*/ 2147483647 h 3067"/>
              <a:gd name="T22" fmla="*/ 2147483647 w 2277"/>
              <a:gd name="T23" fmla="*/ 2147483647 h 3067"/>
              <a:gd name="T24" fmla="*/ 2147483647 w 2277"/>
              <a:gd name="T25" fmla="*/ 2147483647 h 3067"/>
              <a:gd name="T26" fmla="*/ 2147483647 w 2277"/>
              <a:gd name="T27" fmla="*/ 2147483647 h 3067"/>
              <a:gd name="T28" fmla="*/ 2147483647 w 2277"/>
              <a:gd name="T29" fmla="*/ 2147483647 h 3067"/>
              <a:gd name="T30" fmla="*/ 2147483647 w 2277"/>
              <a:gd name="T31" fmla="*/ 2147483647 h 3067"/>
              <a:gd name="T32" fmla="*/ 2147483647 w 2277"/>
              <a:gd name="T33" fmla="*/ 2147483647 h 3067"/>
              <a:gd name="T34" fmla="*/ 2147483647 w 2277"/>
              <a:gd name="T35" fmla="*/ 2147483647 h 3067"/>
              <a:gd name="T36" fmla="*/ 2147483647 w 2277"/>
              <a:gd name="T37" fmla="*/ 2147483647 h 3067"/>
              <a:gd name="T38" fmla="*/ 2147483647 w 2277"/>
              <a:gd name="T39" fmla="*/ 2147483647 h 3067"/>
              <a:gd name="T40" fmla="*/ 2147483647 w 2277"/>
              <a:gd name="T41" fmla="*/ 2147483647 h 3067"/>
              <a:gd name="T42" fmla="*/ 2147483647 w 2277"/>
              <a:gd name="T43" fmla="*/ 2147483647 h 3067"/>
              <a:gd name="T44" fmla="*/ 2147483647 w 2277"/>
              <a:gd name="T45" fmla="*/ 2147483647 h 3067"/>
              <a:gd name="T46" fmla="*/ 2147483647 w 2277"/>
              <a:gd name="T47" fmla="*/ 2147483647 h 3067"/>
              <a:gd name="T48" fmla="*/ 2147483647 w 2277"/>
              <a:gd name="T49" fmla="*/ 2147483647 h 3067"/>
              <a:gd name="T50" fmla="*/ 2147483647 w 2277"/>
              <a:gd name="T51" fmla="*/ 2147483647 h 3067"/>
              <a:gd name="T52" fmla="*/ 2147483647 w 2277"/>
              <a:gd name="T53" fmla="*/ 2147483647 h 3067"/>
              <a:gd name="T54" fmla="*/ 2147483647 w 2277"/>
              <a:gd name="T55" fmla="*/ 2147483647 h 3067"/>
              <a:gd name="T56" fmla="*/ 2147483647 w 2277"/>
              <a:gd name="T57" fmla="*/ 2147483647 h 3067"/>
              <a:gd name="T58" fmla="*/ 2147483647 w 2277"/>
              <a:gd name="T59" fmla="*/ 2147483647 h 3067"/>
              <a:gd name="T60" fmla="*/ 2147483647 w 2277"/>
              <a:gd name="T61" fmla="*/ 2147483647 h 3067"/>
              <a:gd name="T62" fmla="*/ 2147483647 w 2277"/>
              <a:gd name="T63" fmla="*/ 2147483647 h 3067"/>
              <a:gd name="T64" fmla="*/ 2147483647 w 2277"/>
              <a:gd name="T65" fmla="*/ 2147483647 h 3067"/>
              <a:gd name="T66" fmla="*/ 2147483647 w 2277"/>
              <a:gd name="T67" fmla="*/ 2147483647 h 3067"/>
              <a:gd name="T68" fmla="*/ 2147483647 w 2277"/>
              <a:gd name="T69" fmla="*/ 2147483647 h 3067"/>
              <a:gd name="T70" fmla="*/ 2147483647 w 2277"/>
              <a:gd name="T71" fmla="*/ 2147483647 h 3067"/>
              <a:gd name="T72" fmla="*/ 2147483647 w 2277"/>
              <a:gd name="T73" fmla="*/ 2147483647 h 3067"/>
              <a:gd name="T74" fmla="*/ 2147483647 w 2277"/>
              <a:gd name="T75" fmla="*/ 2147483647 h 3067"/>
              <a:gd name="T76" fmla="*/ 2147483647 w 2277"/>
              <a:gd name="T77" fmla="*/ 2147483647 h 3067"/>
              <a:gd name="T78" fmla="*/ 2147483647 w 2277"/>
              <a:gd name="T79" fmla="*/ 2147483647 h 3067"/>
              <a:gd name="T80" fmla="*/ 2147483647 w 2277"/>
              <a:gd name="T81" fmla="*/ 2147483647 h 3067"/>
              <a:gd name="T82" fmla="*/ 2147483647 w 2277"/>
              <a:gd name="T83" fmla="*/ 2147483647 h 3067"/>
              <a:gd name="T84" fmla="*/ 2147483647 w 2277"/>
              <a:gd name="T85" fmla="*/ 2147483647 h 3067"/>
              <a:gd name="T86" fmla="*/ 2147483647 w 2277"/>
              <a:gd name="T87" fmla="*/ 2147483647 h 3067"/>
              <a:gd name="T88" fmla="*/ 2147483647 w 2277"/>
              <a:gd name="T89" fmla="*/ 2147483647 h 3067"/>
              <a:gd name="T90" fmla="*/ 2147483647 w 2277"/>
              <a:gd name="T91" fmla="*/ 2147483647 h 3067"/>
              <a:gd name="T92" fmla="*/ 2147483647 w 2277"/>
              <a:gd name="T93" fmla="*/ 2147483647 h 3067"/>
              <a:gd name="T94" fmla="*/ 2147483647 w 2277"/>
              <a:gd name="T95" fmla="*/ 2147483647 h 3067"/>
              <a:gd name="T96" fmla="*/ 2147483647 w 2277"/>
              <a:gd name="T97" fmla="*/ 2147483647 h 3067"/>
              <a:gd name="T98" fmla="*/ 2147483647 w 2277"/>
              <a:gd name="T99" fmla="*/ 2147483647 h 3067"/>
              <a:gd name="T100" fmla="*/ 2147483647 w 2277"/>
              <a:gd name="T101" fmla="*/ 2147483647 h 3067"/>
              <a:gd name="T102" fmla="*/ 2147483647 w 2277"/>
              <a:gd name="T103" fmla="*/ 2147483647 h 3067"/>
              <a:gd name="T104" fmla="*/ 2147483647 w 2277"/>
              <a:gd name="T105" fmla="*/ 2147483647 h 3067"/>
              <a:gd name="T106" fmla="*/ 2147483647 w 2277"/>
              <a:gd name="T107" fmla="*/ 2147483647 h 3067"/>
              <a:gd name="T108" fmla="*/ 2147483647 w 2277"/>
              <a:gd name="T109" fmla="*/ 2147483647 h 3067"/>
              <a:gd name="T110" fmla="*/ 2147483647 w 2277"/>
              <a:gd name="T111" fmla="*/ 0 h 306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277"/>
              <a:gd name="T169" fmla="*/ 0 h 3067"/>
              <a:gd name="T170" fmla="*/ 2277 w 2277"/>
              <a:gd name="T171" fmla="*/ 3067 h 306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277" h="3067">
                <a:moveTo>
                  <a:pt x="1064" y="516"/>
                </a:moveTo>
                <a:cubicBezTo>
                  <a:pt x="1058" y="605"/>
                  <a:pt x="1053" y="686"/>
                  <a:pt x="1038" y="774"/>
                </a:cubicBezTo>
                <a:cubicBezTo>
                  <a:pt x="1032" y="947"/>
                  <a:pt x="1014" y="1109"/>
                  <a:pt x="995" y="1281"/>
                </a:cubicBezTo>
                <a:cubicBezTo>
                  <a:pt x="989" y="1326"/>
                  <a:pt x="991" y="1409"/>
                  <a:pt x="952" y="1445"/>
                </a:cubicBezTo>
                <a:cubicBezTo>
                  <a:pt x="887" y="1503"/>
                  <a:pt x="830" y="1499"/>
                  <a:pt x="746" y="1513"/>
                </a:cubicBezTo>
                <a:cubicBezTo>
                  <a:pt x="654" y="1510"/>
                  <a:pt x="562" y="1512"/>
                  <a:pt x="471" y="1505"/>
                </a:cubicBezTo>
                <a:cubicBezTo>
                  <a:pt x="442" y="1502"/>
                  <a:pt x="448" y="1480"/>
                  <a:pt x="428" y="1470"/>
                </a:cubicBezTo>
                <a:cubicBezTo>
                  <a:pt x="392" y="1452"/>
                  <a:pt x="344" y="1448"/>
                  <a:pt x="307" y="1436"/>
                </a:cubicBezTo>
                <a:cubicBezTo>
                  <a:pt x="154" y="1443"/>
                  <a:pt x="128" y="1421"/>
                  <a:pt x="40" y="1505"/>
                </a:cubicBezTo>
                <a:cubicBezTo>
                  <a:pt x="15" y="1585"/>
                  <a:pt x="0" y="1705"/>
                  <a:pt x="75" y="1754"/>
                </a:cubicBezTo>
                <a:cubicBezTo>
                  <a:pt x="116" y="1816"/>
                  <a:pt x="154" y="1859"/>
                  <a:pt x="230" y="1875"/>
                </a:cubicBezTo>
                <a:cubicBezTo>
                  <a:pt x="359" y="1864"/>
                  <a:pt x="334" y="1885"/>
                  <a:pt x="402" y="1814"/>
                </a:cubicBezTo>
                <a:cubicBezTo>
                  <a:pt x="421" y="1753"/>
                  <a:pt x="479" y="1706"/>
                  <a:pt x="539" y="1685"/>
                </a:cubicBezTo>
                <a:cubicBezTo>
                  <a:pt x="677" y="1693"/>
                  <a:pt x="812" y="1705"/>
                  <a:pt x="952" y="1711"/>
                </a:cubicBezTo>
                <a:cubicBezTo>
                  <a:pt x="968" y="1736"/>
                  <a:pt x="987" y="1754"/>
                  <a:pt x="1004" y="1780"/>
                </a:cubicBezTo>
                <a:cubicBezTo>
                  <a:pt x="1030" y="1893"/>
                  <a:pt x="1003" y="2013"/>
                  <a:pt x="1038" y="2124"/>
                </a:cubicBezTo>
                <a:cubicBezTo>
                  <a:pt x="1055" y="2270"/>
                  <a:pt x="1060" y="2403"/>
                  <a:pt x="1047" y="2554"/>
                </a:cubicBezTo>
                <a:cubicBezTo>
                  <a:pt x="1045" y="2568"/>
                  <a:pt x="1021" y="2587"/>
                  <a:pt x="1012" y="2597"/>
                </a:cubicBezTo>
                <a:cubicBezTo>
                  <a:pt x="980" y="2627"/>
                  <a:pt x="950" y="2656"/>
                  <a:pt x="926" y="2692"/>
                </a:cubicBezTo>
                <a:cubicBezTo>
                  <a:pt x="911" y="2738"/>
                  <a:pt x="878" y="2771"/>
                  <a:pt x="866" y="2821"/>
                </a:cubicBezTo>
                <a:cubicBezTo>
                  <a:pt x="869" y="2846"/>
                  <a:pt x="868" y="2872"/>
                  <a:pt x="875" y="2898"/>
                </a:cubicBezTo>
                <a:cubicBezTo>
                  <a:pt x="880" y="2919"/>
                  <a:pt x="943" y="2975"/>
                  <a:pt x="944" y="2976"/>
                </a:cubicBezTo>
                <a:cubicBezTo>
                  <a:pt x="1023" y="3033"/>
                  <a:pt x="1058" y="3039"/>
                  <a:pt x="1159" y="3053"/>
                </a:cubicBezTo>
                <a:cubicBezTo>
                  <a:pt x="1200" y="3064"/>
                  <a:pt x="1237" y="3067"/>
                  <a:pt x="1271" y="3036"/>
                </a:cubicBezTo>
                <a:cubicBezTo>
                  <a:pt x="1285" y="3005"/>
                  <a:pt x="1298" y="2982"/>
                  <a:pt x="1322" y="2958"/>
                </a:cubicBezTo>
                <a:cubicBezTo>
                  <a:pt x="1339" y="2909"/>
                  <a:pt x="1349" y="2860"/>
                  <a:pt x="1365" y="2812"/>
                </a:cubicBezTo>
                <a:cubicBezTo>
                  <a:pt x="1357" y="2655"/>
                  <a:pt x="1390" y="2581"/>
                  <a:pt x="1245" y="2537"/>
                </a:cubicBezTo>
                <a:cubicBezTo>
                  <a:pt x="1235" y="2508"/>
                  <a:pt x="1219" y="2487"/>
                  <a:pt x="1210" y="2459"/>
                </a:cubicBezTo>
                <a:cubicBezTo>
                  <a:pt x="1213" y="2353"/>
                  <a:pt x="1214" y="2246"/>
                  <a:pt x="1219" y="2141"/>
                </a:cubicBezTo>
                <a:cubicBezTo>
                  <a:pt x="1220" y="2112"/>
                  <a:pt x="1224" y="2083"/>
                  <a:pt x="1228" y="2055"/>
                </a:cubicBezTo>
                <a:cubicBezTo>
                  <a:pt x="1243" y="1930"/>
                  <a:pt x="1346" y="1974"/>
                  <a:pt x="1468" y="1969"/>
                </a:cubicBezTo>
                <a:cubicBezTo>
                  <a:pt x="1557" y="1884"/>
                  <a:pt x="1466" y="1801"/>
                  <a:pt x="1382" y="1780"/>
                </a:cubicBezTo>
                <a:cubicBezTo>
                  <a:pt x="1354" y="1751"/>
                  <a:pt x="1351" y="1730"/>
                  <a:pt x="1339" y="1694"/>
                </a:cubicBezTo>
                <a:cubicBezTo>
                  <a:pt x="1366" y="1534"/>
                  <a:pt x="1554" y="1644"/>
                  <a:pt x="1675" y="1660"/>
                </a:cubicBezTo>
                <a:cubicBezTo>
                  <a:pt x="1703" y="1668"/>
                  <a:pt x="1752" y="1703"/>
                  <a:pt x="1752" y="1703"/>
                </a:cubicBezTo>
                <a:cubicBezTo>
                  <a:pt x="1757" y="1711"/>
                  <a:pt x="1761" y="1721"/>
                  <a:pt x="1769" y="1728"/>
                </a:cubicBezTo>
                <a:cubicBezTo>
                  <a:pt x="1776" y="1733"/>
                  <a:pt x="1788" y="1730"/>
                  <a:pt x="1795" y="1737"/>
                </a:cubicBezTo>
                <a:cubicBezTo>
                  <a:pt x="1801" y="1743"/>
                  <a:pt x="1797" y="1756"/>
                  <a:pt x="1804" y="1763"/>
                </a:cubicBezTo>
                <a:cubicBezTo>
                  <a:pt x="1824" y="1783"/>
                  <a:pt x="1852" y="1794"/>
                  <a:pt x="1873" y="1814"/>
                </a:cubicBezTo>
                <a:cubicBezTo>
                  <a:pt x="2046" y="1805"/>
                  <a:pt x="2017" y="1828"/>
                  <a:pt x="2131" y="1746"/>
                </a:cubicBezTo>
                <a:cubicBezTo>
                  <a:pt x="2154" y="1728"/>
                  <a:pt x="2178" y="1714"/>
                  <a:pt x="2200" y="1694"/>
                </a:cubicBezTo>
                <a:cubicBezTo>
                  <a:pt x="2214" y="1679"/>
                  <a:pt x="2243" y="1651"/>
                  <a:pt x="2243" y="1651"/>
                </a:cubicBezTo>
                <a:cubicBezTo>
                  <a:pt x="2257" y="1622"/>
                  <a:pt x="2266" y="1595"/>
                  <a:pt x="2277" y="1565"/>
                </a:cubicBezTo>
                <a:cubicBezTo>
                  <a:pt x="2274" y="1510"/>
                  <a:pt x="2275" y="1455"/>
                  <a:pt x="2268" y="1402"/>
                </a:cubicBezTo>
                <a:cubicBezTo>
                  <a:pt x="2266" y="1393"/>
                  <a:pt x="2254" y="1391"/>
                  <a:pt x="2251" y="1384"/>
                </a:cubicBezTo>
                <a:cubicBezTo>
                  <a:pt x="2245" y="1373"/>
                  <a:pt x="2250" y="1359"/>
                  <a:pt x="2243" y="1350"/>
                </a:cubicBezTo>
                <a:cubicBezTo>
                  <a:pt x="2232" y="1337"/>
                  <a:pt x="2158" y="1313"/>
                  <a:pt x="2139" y="1307"/>
                </a:cubicBezTo>
                <a:cubicBezTo>
                  <a:pt x="1850" y="1318"/>
                  <a:pt x="1992" y="1301"/>
                  <a:pt x="1864" y="1341"/>
                </a:cubicBezTo>
                <a:cubicBezTo>
                  <a:pt x="1840" y="1364"/>
                  <a:pt x="1802" y="1407"/>
                  <a:pt x="1769" y="1419"/>
                </a:cubicBezTo>
                <a:cubicBezTo>
                  <a:pt x="1752" y="1424"/>
                  <a:pt x="1734" y="1430"/>
                  <a:pt x="1718" y="1436"/>
                </a:cubicBezTo>
                <a:cubicBezTo>
                  <a:pt x="1709" y="1438"/>
                  <a:pt x="1692" y="1445"/>
                  <a:pt x="1692" y="1445"/>
                </a:cubicBezTo>
                <a:cubicBezTo>
                  <a:pt x="1629" y="1442"/>
                  <a:pt x="1565" y="1441"/>
                  <a:pt x="1503" y="1436"/>
                </a:cubicBezTo>
                <a:cubicBezTo>
                  <a:pt x="1436" y="1430"/>
                  <a:pt x="1374" y="1388"/>
                  <a:pt x="1314" y="1367"/>
                </a:cubicBezTo>
                <a:cubicBezTo>
                  <a:pt x="1289" y="1343"/>
                  <a:pt x="1277" y="1320"/>
                  <a:pt x="1262" y="1290"/>
                </a:cubicBezTo>
                <a:cubicBezTo>
                  <a:pt x="1266" y="907"/>
                  <a:pt x="1262" y="698"/>
                  <a:pt x="1296" y="378"/>
                </a:cubicBezTo>
                <a:cubicBezTo>
                  <a:pt x="1287" y="11"/>
                  <a:pt x="1288" y="137"/>
                  <a:pt x="1288" y="0"/>
                </a:cubicBezTo>
              </a:path>
            </a:pathLst>
          </a:custGeom>
          <a:noFill/>
          <a:ln w="19050" cmpd="sng">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0183" name="Text Box 8"/>
          <p:cNvSpPr txBox="1">
            <a:spLocks noChangeArrowheads="1"/>
          </p:cNvSpPr>
          <p:nvPr/>
        </p:nvSpPr>
        <p:spPr bwMode="auto">
          <a:xfrm>
            <a:off x="4151313" y="4800600"/>
            <a:ext cx="1182687"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b="1">
                <a:latin typeface="Helvetica" charset="0"/>
              </a:rPr>
              <a:t>U  A  C</a:t>
            </a:r>
          </a:p>
        </p:txBody>
      </p:sp>
      <p:sp>
        <p:nvSpPr>
          <p:cNvPr id="149513" name="Freeform 9"/>
          <p:cNvSpPr>
            <a:spLocks/>
          </p:cNvSpPr>
          <p:nvPr/>
        </p:nvSpPr>
        <p:spPr bwMode="auto">
          <a:xfrm flipH="1">
            <a:off x="5486400" y="2057400"/>
            <a:ext cx="1371600" cy="2887663"/>
          </a:xfrm>
          <a:custGeom>
            <a:avLst/>
            <a:gdLst>
              <a:gd name="T0" fmla="*/ 2147483647 w 2277"/>
              <a:gd name="T1" fmla="*/ 2147483647 h 3067"/>
              <a:gd name="T2" fmla="*/ 2147483647 w 2277"/>
              <a:gd name="T3" fmla="*/ 2147483647 h 3067"/>
              <a:gd name="T4" fmla="*/ 2147483647 w 2277"/>
              <a:gd name="T5" fmla="*/ 2147483647 h 3067"/>
              <a:gd name="T6" fmla="*/ 2147483647 w 2277"/>
              <a:gd name="T7" fmla="*/ 2147483647 h 3067"/>
              <a:gd name="T8" fmla="*/ 2147483647 w 2277"/>
              <a:gd name="T9" fmla="*/ 2147483647 h 3067"/>
              <a:gd name="T10" fmla="*/ 2147483647 w 2277"/>
              <a:gd name="T11" fmla="*/ 2147483647 h 3067"/>
              <a:gd name="T12" fmla="*/ 2147483647 w 2277"/>
              <a:gd name="T13" fmla="*/ 2147483647 h 3067"/>
              <a:gd name="T14" fmla="*/ 2147483647 w 2277"/>
              <a:gd name="T15" fmla="*/ 2147483647 h 3067"/>
              <a:gd name="T16" fmla="*/ 2147483647 w 2277"/>
              <a:gd name="T17" fmla="*/ 2147483647 h 3067"/>
              <a:gd name="T18" fmla="*/ 2147483647 w 2277"/>
              <a:gd name="T19" fmla="*/ 2147483647 h 3067"/>
              <a:gd name="T20" fmla="*/ 2147483647 w 2277"/>
              <a:gd name="T21" fmla="*/ 2147483647 h 3067"/>
              <a:gd name="T22" fmla="*/ 2147483647 w 2277"/>
              <a:gd name="T23" fmla="*/ 2147483647 h 3067"/>
              <a:gd name="T24" fmla="*/ 2147483647 w 2277"/>
              <a:gd name="T25" fmla="*/ 2147483647 h 3067"/>
              <a:gd name="T26" fmla="*/ 2147483647 w 2277"/>
              <a:gd name="T27" fmla="*/ 2147483647 h 3067"/>
              <a:gd name="T28" fmla="*/ 2147483647 w 2277"/>
              <a:gd name="T29" fmla="*/ 2147483647 h 3067"/>
              <a:gd name="T30" fmla="*/ 2147483647 w 2277"/>
              <a:gd name="T31" fmla="*/ 2147483647 h 3067"/>
              <a:gd name="T32" fmla="*/ 2147483647 w 2277"/>
              <a:gd name="T33" fmla="*/ 2147483647 h 3067"/>
              <a:gd name="T34" fmla="*/ 2147483647 w 2277"/>
              <a:gd name="T35" fmla="*/ 2147483647 h 3067"/>
              <a:gd name="T36" fmla="*/ 2147483647 w 2277"/>
              <a:gd name="T37" fmla="*/ 2147483647 h 3067"/>
              <a:gd name="T38" fmla="*/ 2147483647 w 2277"/>
              <a:gd name="T39" fmla="*/ 2147483647 h 3067"/>
              <a:gd name="T40" fmla="*/ 2147483647 w 2277"/>
              <a:gd name="T41" fmla="*/ 2147483647 h 3067"/>
              <a:gd name="T42" fmla="*/ 2147483647 w 2277"/>
              <a:gd name="T43" fmla="*/ 2147483647 h 3067"/>
              <a:gd name="T44" fmla="*/ 2147483647 w 2277"/>
              <a:gd name="T45" fmla="*/ 2147483647 h 3067"/>
              <a:gd name="T46" fmla="*/ 2147483647 w 2277"/>
              <a:gd name="T47" fmla="*/ 2147483647 h 3067"/>
              <a:gd name="T48" fmla="*/ 2147483647 w 2277"/>
              <a:gd name="T49" fmla="*/ 2147483647 h 3067"/>
              <a:gd name="T50" fmla="*/ 2147483647 w 2277"/>
              <a:gd name="T51" fmla="*/ 2147483647 h 3067"/>
              <a:gd name="T52" fmla="*/ 2147483647 w 2277"/>
              <a:gd name="T53" fmla="*/ 2147483647 h 3067"/>
              <a:gd name="T54" fmla="*/ 2147483647 w 2277"/>
              <a:gd name="T55" fmla="*/ 2147483647 h 3067"/>
              <a:gd name="T56" fmla="*/ 2147483647 w 2277"/>
              <a:gd name="T57" fmla="*/ 2147483647 h 3067"/>
              <a:gd name="T58" fmla="*/ 2147483647 w 2277"/>
              <a:gd name="T59" fmla="*/ 2147483647 h 3067"/>
              <a:gd name="T60" fmla="*/ 2147483647 w 2277"/>
              <a:gd name="T61" fmla="*/ 2147483647 h 3067"/>
              <a:gd name="T62" fmla="*/ 2147483647 w 2277"/>
              <a:gd name="T63" fmla="*/ 2147483647 h 3067"/>
              <a:gd name="T64" fmla="*/ 2147483647 w 2277"/>
              <a:gd name="T65" fmla="*/ 2147483647 h 3067"/>
              <a:gd name="T66" fmla="*/ 2147483647 w 2277"/>
              <a:gd name="T67" fmla="*/ 2147483647 h 3067"/>
              <a:gd name="T68" fmla="*/ 2147483647 w 2277"/>
              <a:gd name="T69" fmla="*/ 2147483647 h 3067"/>
              <a:gd name="T70" fmla="*/ 2147483647 w 2277"/>
              <a:gd name="T71" fmla="*/ 2147483647 h 3067"/>
              <a:gd name="T72" fmla="*/ 2147483647 w 2277"/>
              <a:gd name="T73" fmla="*/ 2147483647 h 3067"/>
              <a:gd name="T74" fmla="*/ 2147483647 w 2277"/>
              <a:gd name="T75" fmla="*/ 2147483647 h 3067"/>
              <a:gd name="T76" fmla="*/ 2147483647 w 2277"/>
              <a:gd name="T77" fmla="*/ 2147483647 h 3067"/>
              <a:gd name="T78" fmla="*/ 2147483647 w 2277"/>
              <a:gd name="T79" fmla="*/ 2147483647 h 3067"/>
              <a:gd name="T80" fmla="*/ 2147483647 w 2277"/>
              <a:gd name="T81" fmla="*/ 2147483647 h 3067"/>
              <a:gd name="T82" fmla="*/ 2147483647 w 2277"/>
              <a:gd name="T83" fmla="*/ 2147483647 h 3067"/>
              <a:gd name="T84" fmla="*/ 2147483647 w 2277"/>
              <a:gd name="T85" fmla="*/ 2147483647 h 3067"/>
              <a:gd name="T86" fmla="*/ 2147483647 w 2277"/>
              <a:gd name="T87" fmla="*/ 2147483647 h 3067"/>
              <a:gd name="T88" fmla="*/ 2147483647 w 2277"/>
              <a:gd name="T89" fmla="*/ 2147483647 h 3067"/>
              <a:gd name="T90" fmla="*/ 2147483647 w 2277"/>
              <a:gd name="T91" fmla="*/ 2147483647 h 3067"/>
              <a:gd name="T92" fmla="*/ 2147483647 w 2277"/>
              <a:gd name="T93" fmla="*/ 2147483647 h 3067"/>
              <a:gd name="T94" fmla="*/ 2147483647 w 2277"/>
              <a:gd name="T95" fmla="*/ 2147483647 h 3067"/>
              <a:gd name="T96" fmla="*/ 2147483647 w 2277"/>
              <a:gd name="T97" fmla="*/ 2147483647 h 3067"/>
              <a:gd name="T98" fmla="*/ 2147483647 w 2277"/>
              <a:gd name="T99" fmla="*/ 2147483647 h 3067"/>
              <a:gd name="T100" fmla="*/ 2147483647 w 2277"/>
              <a:gd name="T101" fmla="*/ 2147483647 h 3067"/>
              <a:gd name="T102" fmla="*/ 2147483647 w 2277"/>
              <a:gd name="T103" fmla="*/ 2147483647 h 3067"/>
              <a:gd name="T104" fmla="*/ 2147483647 w 2277"/>
              <a:gd name="T105" fmla="*/ 2147483647 h 3067"/>
              <a:gd name="T106" fmla="*/ 2147483647 w 2277"/>
              <a:gd name="T107" fmla="*/ 2147483647 h 3067"/>
              <a:gd name="T108" fmla="*/ 2147483647 w 2277"/>
              <a:gd name="T109" fmla="*/ 2147483647 h 3067"/>
              <a:gd name="T110" fmla="*/ 2147483647 w 2277"/>
              <a:gd name="T111" fmla="*/ 0 h 306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277"/>
              <a:gd name="T169" fmla="*/ 0 h 3067"/>
              <a:gd name="T170" fmla="*/ 2277 w 2277"/>
              <a:gd name="T171" fmla="*/ 3067 h 306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277" h="3067">
                <a:moveTo>
                  <a:pt x="1064" y="516"/>
                </a:moveTo>
                <a:cubicBezTo>
                  <a:pt x="1058" y="605"/>
                  <a:pt x="1053" y="686"/>
                  <a:pt x="1038" y="774"/>
                </a:cubicBezTo>
                <a:cubicBezTo>
                  <a:pt x="1032" y="947"/>
                  <a:pt x="1014" y="1109"/>
                  <a:pt x="995" y="1281"/>
                </a:cubicBezTo>
                <a:cubicBezTo>
                  <a:pt x="989" y="1326"/>
                  <a:pt x="991" y="1409"/>
                  <a:pt x="952" y="1445"/>
                </a:cubicBezTo>
                <a:cubicBezTo>
                  <a:pt x="887" y="1503"/>
                  <a:pt x="830" y="1499"/>
                  <a:pt x="746" y="1513"/>
                </a:cubicBezTo>
                <a:cubicBezTo>
                  <a:pt x="654" y="1510"/>
                  <a:pt x="562" y="1512"/>
                  <a:pt x="471" y="1505"/>
                </a:cubicBezTo>
                <a:cubicBezTo>
                  <a:pt x="442" y="1502"/>
                  <a:pt x="448" y="1480"/>
                  <a:pt x="428" y="1470"/>
                </a:cubicBezTo>
                <a:cubicBezTo>
                  <a:pt x="392" y="1452"/>
                  <a:pt x="344" y="1448"/>
                  <a:pt x="307" y="1436"/>
                </a:cubicBezTo>
                <a:cubicBezTo>
                  <a:pt x="154" y="1443"/>
                  <a:pt x="128" y="1421"/>
                  <a:pt x="40" y="1505"/>
                </a:cubicBezTo>
                <a:cubicBezTo>
                  <a:pt x="15" y="1585"/>
                  <a:pt x="0" y="1705"/>
                  <a:pt x="75" y="1754"/>
                </a:cubicBezTo>
                <a:cubicBezTo>
                  <a:pt x="116" y="1816"/>
                  <a:pt x="154" y="1859"/>
                  <a:pt x="230" y="1875"/>
                </a:cubicBezTo>
                <a:cubicBezTo>
                  <a:pt x="359" y="1864"/>
                  <a:pt x="334" y="1885"/>
                  <a:pt x="402" y="1814"/>
                </a:cubicBezTo>
                <a:cubicBezTo>
                  <a:pt x="421" y="1753"/>
                  <a:pt x="479" y="1706"/>
                  <a:pt x="539" y="1685"/>
                </a:cubicBezTo>
                <a:cubicBezTo>
                  <a:pt x="677" y="1693"/>
                  <a:pt x="812" y="1705"/>
                  <a:pt x="952" y="1711"/>
                </a:cubicBezTo>
                <a:cubicBezTo>
                  <a:pt x="968" y="1736"/>
                  <a:pt x="987" y="1754"/>
                  <a:pt x="1004" y="1780"/>
                </a:cubicBezTo>
                <a:cubicBezTo>
                  <a:pt x="1030" y="1893"/>
                  <a:pt x="1003" y="2013"/>
                  <a:pt x="1038" y="2124"/>
                </a:cubicBezTo>
                <a:cubicBezTo>
                  <a:pt x="1055" y="2270"/>
                  <a:pt x="1060" y="2403"/>
                  <a:pt x="1047" y="2554"/>
                </a:cubicBezTo>
                <a:cubicBezTo>
                  <a:pt x="1045" y="2568"/>
                  <a:pt x="1021" y="2587"/>
                  <a:pt x="1012" y="2597"/>
                </a:cubicBezTo>
                <a:cubicBezTo>
                  <a:pt x="980" y="2627"/>
                  <a:pt x="950" y="2656"/>
                  <a:pt x="926" y="2692"/>
                </a:cubicBezTo>
                <a:cubicBezTo>
                  <a:pt x="911" y="2738"/>
                  <a:pt x="878" y="2771"/>
                  <a:pt x="866" y="2821"/>
                </a:cubicBezTo>
                <a:cubicBezTo>
                  <a:pt x="869" y="2846"/>
                  <a:pt x="868" y="2872"/>
                  <a:pt x="875" y="2898"/>
                </a:cubicBezTo>
                <a:cubicBezTo>
                  <a:pt x="880" y="2919"/>
                  <a:pt x="943" y="2975"/>
                  <a:pt x="944" y="2976"/>
                </a:cubicBezTo>
                <a:cubicBezTo>
                  <a:pt x="1023" y="3033"/>
                  <a:pt x="1058" y="3039"/>
                  <a:pt x="1159" y="3053"/>
                </a:cubicBezTo>
                <a:cubicBezTo>
                  <a:pt x="1200" y="3064"/>
                  <a:pt x="1237" y="3067"/>
                  <a:pt x="1271" y="3036"/>
                </a:cubicBezTo>
                <a:cubicBezTo>
                  <a:pt x="1285" y="3005"/>
                  <a:pt x="1298" y="2982"/>
                  <a:pt x="1322" y="2958"/>
                </a:cubicBezTo>
                <a:cubicBezTo>
                  <a:pt x="1339" y="2909"/>
                  <a:pt x="1349" y="2860"/>
                  <a:pt x="1365" y="2812"/>
                </a:cubicBezTo>
                <a:cubicBezTo>
                  <a:pt x="1357" y="2655"/>
                  <a:pt x="1390" y="2581"/>
                  <a:pt x="1245" y="2537"/>
                </a:cubicBezTo>
                <a:cubicBezTo>
                  <a:pt x="1235" y="2508"/>
                  <a:pt x="1219" y="2487"/>
                  <a:pt x="1210" y="2459"/>
                </a:cubicBezTo>
                <a:cubicBezTo>
                  <a:pt x="1213" y="2353"/>
                  <a:pt x="1214" y="2246"/>
                  <a:pt x="1219" y="2141"/>
                </a:cubicBezTo>
                <a:cubicBezTo>
                  <a:pt x="1220" y="2112"/>
                  <a:pt x="1224" y="2083"/>
                  <a:pt x="1228" y="2055"/>
                </a:cubicBezTo>
                <a:cubicBezTo>
                  <a:pt x="1243" y="1930"/>
                  <a:pt x="1346" y="1974"/>
                  <a:pt x="1468" y="1969"/>
                </a:cubicBezTo>
                <a:cubicBezTo>
                  <a:pt x="1557" y="1884"/>
                  <a:pt x="1466" y="1801"/>
                  <a:pt x="1382" y="1780"/>
                </a:cubicBezTo>
                <a:cubicBezTo>
                  <a:pt x="1354" y="1751"/>
                  <a:pt x="1351" y="1730"/>
                  <a:pt x="1339" y="1694"/>
                </a:cubicBezTo>
                <a:cubicBezTo>
                  <a:pt x="1366" y="1534"/>
                  <a:pt x="1554" y="1644"/>
                  <a:pt x="1675" y="1660"/>
                </a:cubicBezTo>
                <a:cubicBezTo>
                  <a:pt x="1703" y="1668"/>
                  <a:pt x="1752" y="1703"/>
                  <a:pt x="1752" y="1703"/>
                </a:cubicBezTo>
                <a:cubicBezTo>
                  <a:pt x="1757" y="1711"/>
                  <a:pt x="1761" y="1721"/>
                  <a:pt x="1769" y="1728"/>
                </a:cubicBezTo>
                <a:cubicBezTo>
                  <a:pt x="1776" y="1733"/>
                  <a:pt x="1788" y="1730"/>
                  <a:pt x="1795" y="1737"/>
                </a:cubicBezTo>
                <a:cubicBezTo>
                  <a:pt x="1801" y="1743"/>
                  <a:pt x="1797" y="1756"/>
                  <a:pt x="1804" y="1763"/>
                </a:cubicBezTo>
                <a:cubicBezTo>
                  <a:pt x="1824" y="1783"/>
                  <a:pt x="1852" y="1794"/>
                  <a:pt x="1873" y="1814"/>
                </a:cubicBezTo>
                <a:cubicBezTo>
                  <a:pt x="2046" y="1805"/>
                  <a:pt x="2017" y="1828"/>
                  <a:pt x="2131" y="1746"/>
                </a:cubicBezTo>
                <a:cubicBezTo>
                  <a:pt x="2154" y="1728"/>
                  <a:pt x="2178" y="1714"/>
                  <a:pt x="2200" y="1694"/>
                </a:cubicBezTo>
                <a:cubicBezTo>
                  <a:pt x="2214" y="1679"/>
                  <a:pt x="2243" y="1651"/>
                  <a:pt x="2243" y="1651"/>
                </a:cubicBezTo>
                <a:cubicBezTo>
                  <a:pt x="2257" y="1622"/>
                  <a:pt x="2266" y="1595"/>
                  <a:pt x="2277" y="1565"/>
                </a:cubicBezTo>
                <a:cubicBezTo>
                  <a:pt x="2274" y="1510"/>
                  <a:pt x="2275" y="1455"/>
                  <a:pt x="2268" y="1402"/>
                </a:cubicBezTo>
                <a:cubicBezTo>
                  <a:pt x="2266" y="1393"/>
                  <a:pt x="2254" y="1391"/>
                  <a:pt x="2251" y="1384"/>
                </a:cubicBezTo>
                <a:cubicBezTo>
                  <a:pt x="2245" y="1373"/>
                  <a:pt x="2250" y="1359"/>
                  <a:pt x="2243" y="1350"/>
                </a:cubicBezTo>
                <a:cubicBezTo>
                  <a:pt x="2232" y="1337"/>
                  <a:pt x="2158" y="1313"/>
                  <a:pt x="2139" y="1307"/>
                </a:cubicBezTo>
                <a:cubicBezTo>
                  <a:pt x="1850" y="1318"/>
                  <a:pt x="1992" y="1301"/>
                  <a:pt x="1864" y="1341"/>
                </a:cubicBezTo>
                <a:cubicBezTo>
                  <a:pt x="1840" y="1364"/>
                  <a:pt x="1802" y="1407"/>
                  <a:pt x="1769" y="1419"/>
                </a:cubicBezTo>
                <a:cubicBezTo>
                  <a:pt x="1752" y="1424"/>
                  <a:pt x="1734" y="1430"/>
                  <a:pt x="1718" y="1436"/>
                </a:cubicBezTo>
                <a:cubicBezTo>
                  <a:pt x="1709" y="1438"/>
                  <a:pt x="1692" y="1445"/>
                  <a:pt x="1692" y="1445"/>
                </a:cubicBezTo>
                <a:cubicBezTo>
                  <a:pt x="1629" y="1442"/>
                  <a:pt x="1565" y="1441"/>
                  <a:pt x="1503" y="1436"/>
                </a:cubicBezTo>
                <a:cubicBezTo>
                  <a:pt x="1436" y="1430"/>
                  <a:pt x="1374" y="1388"/>
                  <a:pt x="1314" y="1367"/>
                </a:cubicBezTo>
                <a:cubicBezTo>
                  <a:pt x="1289" y="1343"/>
                  <a:pt x="1277" y="1320"/>
                  <a:pt x="1262" y="1290"/>
                </a:cubicBezTo>
                <a:cubicBezTo>
                  <a:pt x="1266" y="907"/>
                  <a:pt x="1262" y="698"/>
                  <a:pt x="1296" y="378"/>
                </a:cubicBezTo>
                <a:cubicBezTo>
                  <a:pt x="1287" y="11"/>
                  <a:pt x="1288" y="137"/>
                  <a:pt x="1288" y="0"/>
                </a:cubicBezTo>
              </a:path>
            </a:pathLst>
          </a:custGeom>
          <a:noFill/>
          <a:ln w="19050" cmpd="sng">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9514" name="Text Box 10"/>
          <p:cNvSpPr txBox="1">
            <a:spLocks noChangeArrowheads="1"/>
          </p:cNvSpPr>
          <p:nvPr/>
        </p:nvSpPr>
        <p:spPr bwMode="auto">
          <a:xfrm>
            <a:off x="5562600" y="4800600"/>
            <a:ext cx="1214438"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b="1">
                <a:latin typeface="Helvetica" charset="0"/>
              </a:rPr>
              <a:t>C  G  G</a:t>
            </a:r>
          </a:p>
        </p:txBody>
      </p:sp>
      <p:sp>
        <p:nvSpPr>
          <p:cNvPr id="50186" name="Text Box 11"/>
          <p:cNvSpPr txBox="1">
            <a:spLocks noChangeArrowheads="1"/>
          </p:cNvSpPr>
          <p:nvPr/>
        </p:nvSpPr>
        <p:spPr bwMode="auto">
          <a:xfrm>
            <a:off x="762000" y="5105400"/>
            <a:ext cx="82010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b="1">
                <a:solidFill>
                  <a:schemeClr val="accent2"/>
                </a:solidFill>
                <a:latin typeface="Helvetica" charset="0"/>
              </a:rPr>
              <a:t>5</a:t>
            </a:r>
            <a:r>
              <a:rPr lang="ja-JP" altLang="en-US" b="1">
                <a:solidFill>
                  <a:schemeClr val="accent2"/>
                </a:solidFill>
                <a:latin typeface="Helvetica" charset="0"/>
              </a:rPr>
              <a:t>’</a:t>
            </a:r>
            <a:r>
              <a:rPr lang="en-US" altLang="ja-JP" b="1">
                <a:solidFill>
                  <a:schemeClr val="accent2"/>
                </a:solidFill>
                <a:latin typeface="Helvetica" charset="0"/>
              </a:rPr>
              <a:t> - </a:t>
            </a:r>
            <a:r>
              <a:rPr lang="en-US" altLang="ja-JP" sz="3600" b="1">
                <a:solidFill>
                  <a:schemeClr val="accent2"/>
                </a:solidFill>
                <a:latin typeface="Helvetica" charset="0"/>
              </a:rPr>
              <a:t>G C C A C C </a:t>
            </a:r>
            <a:r>
              <a:rPr lang="en-US" altLang="ja-JP" sz="3600" b="1">
                <a:solidFill>
                  <a:srgbClr val="FF0400"/>
                </a:solidFill>
                <a:latin typeface="Helvetica" charset="0"/>
              </a:rPr>
              <a:t>A U G</a:t>
            </a:r>
            <a:r>
              <a:rPr lang="en-US" altLang="ja-JP" sz="3600" b="1">
                <a:solidFill>
                  <a:schemeClr val="accent2"/>
                </a:solidFill>
                <a:latin typeface="Helvetica" charset="0"/>
              </a:rPr>
              <a:t> </a:t>
            </a:r>
            <a:r>
              <a:rPr lang="en-US" altLang="ja-JP" sz="3600" b="1">
                <a:solidFill>
                  <a:srgbClr val="BF0300"/>
                </a:solidFill>
                <a:latin typeface="Helvetica" charset="0"/>
              </a:rPr>
              <a:t>G C C </a:t>
            </a:r>
            <a:r>
              <a:rPr lang="en-US" altLang="ja-JP" sz="3600" b="1">
                <a:solidFill>
                  <a:srgbClr val="990200"/>
                </a:solidFill>
                <a:latin typeface="Helvetica" charset="0"/>
              </a:rPr>
              <a:t>U G A</a:t>
            </a:r>
            <a:r>
              <a:rPr lang="en-US" altLang="ja-JP" sz="3600" b="1">
                <a:solidFill>
                  <a:schemeClr val="accent2"/>
                </a:solidFill>
                <a:latin typeface="Helvetica" charset="0"/>
              </a:rPr>
              <a:t> - </a:t>
            </a:r>
            <a:r>
              <a:rPr lang="en-US" altLang="ja-JP" b="1">
                <a:solidFill>
                  <a:schemeClr val="accent2"/>
                </a:solidFill>
                <a:latin typeface="Helvetica" charset="0"/>
              </a:rPr>
              <a:t>3</a:t>
            </a:r>
            <a:r>
              <a:rPr lang="ja-JP" altLang="en-US" b="1">
                <a:solidFill>
                  <a:schemeClr val="accent2"/>
                </a:solidFill>
                <a:latin typeface="Helvetica" charset="0"/>
              </a:rPr>
              <a:t>’</a:t>
            </a:r>
            <a:endParaRPr lang="en-US" b="1">
              <a:solidFill>
                <a:schemeClr val="accent2"/>
              </a:solidFill>
              <a:latin typeface="Helvetica" charset="0"/>
            </a:endParaRPr>
          </a:p>
        </p:txBody>
      </p:sp>
      <p:sp>
        <p:nvSpPr>
          <p:cNvPr id="50187" name="AutoShape 12"/>
          <p:cNvSpPr>
            <a:spLocks noChangeArrowheads="1"/>
          </p:cNvSpPr>
          <p:nvPr/>
        </p:nvSpPr>
        <p:spPr bwMode="auto">
          <a:xfrm>
            <a:off x="5486400" y="3276600"/>
            <a:ext cx="1219200" cy="2362200"/>
          </a:xfrm>
          <a:prstGeom prst="roundRect">
            <a:avLst>
              <a:gd name="adj" fmla="val 16667"/>
            </a:avLst>
          </a:prstGeom>
          <a:noFill/>
          <a:ln w="28575">
            <a:solidFill>
              <a:srgbClr val="EEAC32"/>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0188" name="AutoShape 13"/>
          <p:cNvSpPr>
            <a:spLocks noChangeArrowheads="1"/>
          </p:cNvSpPr>
          <p:nvPr/>
        </p:nvSpPr>
        <p:spPr bwMode="auto">
          <a:xfrm>
            <a:off x="4114800" y="3276600"/>
            <a:ext cx="1219200" cy="2362200"/>
          </a:xfrm>
          <a:prstGeom prst="roundRect">
            <a:avLst>
              <a:gd name="adj" fmla="val 16667"/>
            </a:avLst>
          </a:prstGeom>
          <a:noFill/>
          <a:ln w="28575">
            <a:solidFill>
              <a:srgbClr val="EEAC32"/>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0189" name="Text Box 14"/>
          <p:cNvSpPr txBox="1">
            <a:spLocks noChangeArrowheads="1"/>
          </p:cNvSpPr>
          <p:nvPr/>
        </p:nvSpPr>
        <p:spPr bwMode="auto">
          <a:xfrm>
            <a:off x="4648200" y="2147888"/>
            <a:ext cx="4810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800" b="1">
                <a:solidFill>
                  <a:schemeClr val="accent1"/>
                </a:solidFill>
                <a:latin typeface="Helvetica" charset="0"/>
              </a:rPr>
              <a:t>5</a:t>
            </a:r>
            <a:r>
              <a:rPr lang="ja-JP" altLang="en-US" sz="2800" b="1">
                <a:solidFill>
                  <a:schemeClr val="accent1"/>
                </a:solidFill>
                <a:latin typeface="Helvetica" charset="0"/>
              </a:rPr>
              <a:t>’</a:t>
            </a:r>
            <a:endParaRPr lang="en-US" sz="2800" b="1">
              <a:solidFill>
                <a:schemeClr val="accent1"/>
              </a:solidFill>
              <a:latin typeface="Helvetica" charset="0"/>
            </a:endParaRPr>
          </a:p>
        </p:txBody>
      </p:sp>
      <p:sp>
        <p:nvSpPr>
          <p:cNvPr id="149519" name="Text Box 15"/>
          <p:cNvSpPr txBox="1">
            <a:spLocks noChangeArrowheads="1"/>
          </p:cNvSpPr>
          <p:nvPr/>
        </p:nvSpPr>
        <p:spPr bwMode="auto">
          <a:xfrm>
            <a:off x="6096000" y="2147888"/>
            <a:ext cx="4810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800" b="1">
                <a:solidFill>
                  <a:schemeClr val="accent1"/>
                </a:solidFill>
                <a:latin typeface="Helvetica" charset="0"/>
              </a:rPr>
              <a:t>5</a:t>
            </a:r>
            <a:r>
              <a:rPr lang="ja-JP" altLang="en-US" sz="2800" b="1">
                <a:solidFill>
                  <a:schemeClr val="accent1"/>
                </a:solidFill>
                <a:latin typeface="Helvetica" charset="0"/>
              </a:rPr>
              <a:t>’</a:t>
            </a:r>
            <a:endParaRPr lang="en-US" sz="2800" b="1">
              <a:solidFill>
                <a:schemeClr val="accent1"/>
              </a:solidFill>
              <a:latin typeface="Helvetica" charset="0"/>
            </a:endParaRPr>
          </a:p>
        </p:txBody>
      </p:sp>
      <p:sp>
        <p:nvSpPr>
          <p:cNvPr id="149520" name="Text Box 16"/>
          <p:cNvSpPr txBox="1">
            <a:spLocks noChangeArrowheads="1"/>
          </p:cNvSpPr>
          <p:nvPr/>
        </p:nvSpPr>
        <p:spPr bwMode="auto">
          <a:xfrm>
            <a:off x="76200" y="1157288"/>
            <a:ext cx="402071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800" b="1" dirty="0" smtClean="0">
                <a:latin typeface="Helvetica" charset="0"/>
              </a:rPr>
              <a:t>next </a:t>
            </a:r>
            <a:r>
              <a:rPr lang="en-US" sz="2800" b="1" dirty="0" err="1">
                <a:latin typeface="Helvetica" charset="0"/>
              </a:rPr>
              <a:t>tRNA</a:t>
            </a:r>
            <a:r>
              <a:rPr lang="en-US" sz="2800" b="1" dirty="0">
                <a:latin typeface="Helvetica" charset="0"/>
              </a:rPr>
              <a:t> binds A site</a:t>
            </a:r>
          </a:p>
        </p:txBody>
      </p:sp>
      <p:sp>
        <p:nvSpPr>
          <p:cNvPr id="149521" name="Text Box 17"/>
          <p:cNvSpPr txBox="1">
            <a:spLocks noChangeArrowheads="1"/>
          </p:cNvSpPr>
          <p:nvPr/>
        </p:nvSpPr>
        <p:spPr bwMode="auto">
          <a:xfrm>
            <a:off x="76200" y="1919288"/>
            <a:ext cx="35067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800" b="1">
                <a:latin typeface="Helvetica" charset="0"/>
              </a:rPr>
              <a:t>peptide bond forms</a:t>
            </a:r>
          </a:p>
        </p:txBody>
      </p:sp>
      <p:sp>
        <p:nvSpPr>
          <p:cNvPr id="149522" name="AutoShape 18"/>
          <p:cNvSpPr>
            <a:spLocks noChangeArrowheads="1"/>
          </p:cNvSpPr>
          <p:nvPr/>
        </p:nvSpPr>
        <p:spPr bwMode="auto">
          <a:xfrm rot="706748" flipH="1">
            <a:off x="4572000" y="990600"/>
            <a:ext cx="1676400" cy="11430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22" y="5399"/>
                  <a:pt x="5406" y="7810"/>
                  <a:pt x="5400" y="10787"/>
                </a:cubicBezTo>
                <a:lnTo>
                  <a:pt x="0" y="10775"/>
                </a:lnTo>
                <a:cubicBezTo>
                  <a:pt x="13" y="4820"/>
                  <a:pt x="4844" y="-1"/>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gradFill rotWithShape="0">
            <a:gsLst>
              <a:gs pos="0">
                <a:srgbClr val="CC00C5"/>
              </a:gs>
              <a:gs pos="50000">
                <a:srgbClr val="F0B5EE"/>
              </a:gs>
              <a:gs pos="100000">
                <a:srgbClr val="CC00C5"/>
              </a:gs>
            </a:gsLst>
            <a:lin ang="0" scaled="1"/>
          </a:gradFill>
          <a:ln w="9525">
            <a:solidFill>
              <a:schemeClr val="tx1"/>
            </a:solidFill>
            <a:miter lim="800000"/>
            <a:headEnd/>
            <a:tailEnd/>
          </a:ln>
        </p:spPr>
        <p:txBody>
          <a:bodyPr wrap="none" anchor="ctr"/>
          <a:lstStyle/>
          <a:p>
            <a:endParaRPr lang="en-US"/>
          </a:p>
        </p:txBody>
      </p:sp>
      <p:sp>
        <p:nvSpPr>
          <p:cNvPr id="149523" name="Text Box 19"/>
          <p:cNvSpPr txBox="1">
            <a:spLocks noChangeArrowheads="1"/>
          </p:cNvSpPr>
          <p:nvPr/>
        </p:nvSpPr>
        <p:spPr bwMode="auto">
          <a:xfrm>
            <a:off x="4124325" y="3367088"/>
            <a:ext cx="11334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800" b="1">
                <a:solidFill>
                  <a:srgbClr val="D97B00"/>
                </a:solidFill>
                <a:latin typeface="Helvetica" charset="0"/>
              </a:rPr>
              <a:t>P site</a:t>
            </a:r>
          </a:p>
        </p:txBody>
      </p:sp>
      <p:sp>
        <p:nvSpPr>
          <p:cNvPr id="149524" name="Text Box 20"/>
          <p:cNvSpPr txBox="1">
            <a:spLocks noChangeArrowheads="1"/>
          </p:cNvSpPr>
          <p:nvPr/>
        </p:nvSpPr>
        <p:spPr bwMode="auto">
          <a:xfrm>
            <a:off x="5572125" y="3367088"/>
            <a:ext cx="11541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800" b="1">
                <a:solidFill>
                  <a:srgbClr val="D97B00"/>
                </a:solidFill>
                <a:latin typeface="Helvetica" charset="0"/>
              </a:rPr>
              <a:t>A site</a:t>
            </a:r>
          </a:p>
        </p:txBody>
      </p:sp>
    </p:spTree>
    <p:extLst>
      <p:ext uri="{BB962C8B-B14F-4D97-AF65-F5344CB8AC3E}">
        <p14:creationId xmlns:p14="http://schemas.microsoft.com/office/powerpoint/2010/main" val="24001710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9520"/>
                                        </p:tgtEl>
                                        <p:attrNameLst>
                                          <p:attrName>style.visibility</p:attrName>
                                        </p:attrNameLst>
                                      </p:cBhvr>
                                      <p:to>
                                        <p:strVal val="visible"/>
                                      </p:to>
                                    </p:set>
                                  </p:childTnLst>
                                </p:cTn>
                              </p:par>
                            </p:childTnLst>
                          </p:cTn>
                        </p:par>
                        <p:par>
                          <p:cTn id="7" fill="hold" nodeType="afterGroup">
                            <p:stCondLst>
                              <p:cond delay="500"/>
                            </p:stCondLst>
                            <p:childTnLst>
                              <p:par>
                                <p:cTn id="8" presetID="7" presetClass="entr" presetSubtype="1" fill="hold" grpId="0" nodeType="afterEffect">
                                  <p:stCondLst>
                                    <p:cond delay="1000"/>
                                  </p:stCondLst>
                                  <p:childTnLst>
                                    <p:set>
                                      <p:cBhvr>
                                        <p:cTn id="9" dur="1" fill="hold">
                                          <p:stCondLst>
                                            <p:cond delay="0"/>
                                          </p:stCondLst>
                                        </p:cTn>
                                        <p:tgtEl>
                                          <p:spTgt spid="149513"/>
                                        </p:tgtEl>
                                        <p:attrNameLst>
                                          <p:attrName>style.visibility</p:attrName>
                                        </p:attrNameLst>
                                      </p:cBhvr>
                                      <p:to>
                                        <p:strVal val="visible"/>
                                      </p:to>
                                    </p:set>
                                    <p:anim calcmode="lin" valueType="num">
                                      <p:cBhvr additive="base">
                                        <p:cTn id="10" dur="5000" fill="hold"/>
                                        <p:tgtEl>
                                          <p:spTgt spid="149513"/>
                                        </p:tgtEl>
                                        <p:attrNameLst>
                                          <p:attrName>ppt_x</p:attrName>
                                        </p:attrNameLst>
                                      </p:cBhvr>
                                      <p:tavLst>
                                        <p:tav tm="0">
                                          <p:val>
                                            <p:strVal val="#ppt_x"/>
                                          </p:val>
                                        </p:tav>
                                        <p:tav tm="100000">
                                          <p:val>
                                            <p:strVal val="#ppt_x"/>
                                          </p:val>
                                        </p:tav>
                                      </p:tavLst>
                                    </p:anim>
                                    <p:anim calcmode="lin" valueType="num">
                                      <p:cBhvr additive="base">
                                        <p:cTn id="11" dur="5000" fill="hold"/>
                                        <p:tgtEl>
                                          <p:spTgt spid="149513"/>
                                        </p:tgtEl>
                                        <p:attrNameLst>
                                          <p:attrName>ppt_y</p:attrName>
                                        </p:attrNameLst>
                                      </p:cBhvr>
                                      <p:tavLst>
                                        <p:tav tm="0">
                                          <p:val>
                                            <p:strVal val="0-#ppt_h/2"/>
                                          </p:val>
                                        </p:tav>
                                        <p:tav tm="100000">
                                          <p:val>
                                            <p:strVal val="#ppt_y"/>
                                          </p:val>
                                        </p:tav>
                                      </p:tavLst>
                                    </p:anim>
                                  </p:childTnLst>
                                </p:cTn>
                              </p:par>
                            </p:childTnLst>
                          </p:cTn>
                        </p:par>
                        <p:par>
                          <p:cTn id="12" fill="hold" nodeType="afterGroup">
                            <p:stCondLst>
                              <p:cond delay="6500"/>
                            </p:stCondLst>
                            <p:childTnLst>
                              <p:par>
                                <p:cTn id="13" presetID="1" presetClass="entr" presetSubtype="0" fill="hold" grpId="0" nodeType="afterEffect">
                                  <p:stCondLst>
                                    <p:cond delay="0"/>
                                  </p:stCondLst>
                                  <p:childTnLst>
                                    <p:set>
                                      <p:cBhvr>
                                        <p:cTn id="14" dur="1" fill="hold">
                                          <p:stCondLst>
                                            <p:cond delay="499"/>
                                          </p:stCondLst>
                                        </p:cTn>
                                        <p:tgtEl>
                                          <p:spTgt spid="149514"/>
                                        </p:tgtEl>
                                        <p:attrNameLst>
                                          <p:attrName>style.visibility</p:attrName>
                                        </p:attrNameLst>
                                      </p:cBhvr>
                                      <p:to>
                                        <p:strVal val="visible"/>
                                      </p:to>
                                    </p:set>
                                  </p:childTnLst>
                                </p:cTn>
                              </p:par>
                            </p:childTnLst>
                          </p:cTn>
                        </p:par>
                        <p:par>
                          <p:cTn id="15" fill="hold" nodeType="afterGroup">
                            <p:stCondLst>
                              <p:cond delay="7000"/>
                            </p:stCondLst>
                            <p:childTnLst>
                              <p:par>
                                <p:cTn id="16" presetID="1" presetClass="entr" presetSubtype="0" fill="hold" grpId="0" nodeType="afterEffect">
                                  <p:stCondLst>
                                    <p:cond delay="0"/>
                                  </p:stCondLst>
                                  <p:childTnLst>
                                    <p:set>
                                      <p:cBhvr>
                                        <p:cTn id="17" dur="1" fill="hold">
                                          <p:stCondLst>
                                            <p:cond delay="499"/>
                                          </p:stCondLst>
                                        </p:cTn>
                                        <p:tgtEl>
                                          <p:spTgt spid="149507">
                                            <p:txEl>
                                              <p:pRg st="0" end="0"/>
                                            </p:txEl>
                                          </p:spTgt>
                                        </p:tgtEl>
                                        <p:attrNameLst>
                                          <p:attrName>style.visibility</p:attrName>
                                        </p:attrNameLst>
                                      </p:cBhvr>
                                      <p:to>
                                        <p:strVal val="visible"/>
                                      </p:to>
                                    </p:set>
                                  </p:childTnLst>
                                </p:cTn>
                              </p:par>
                            </p:childTnLst>
                          </p:cTn>
                        </p:par>
                        <p:par>
                          <p:cTn id="18" fill="hold" nodeType="afterGroup">
                            <p:stCondLst>
                              <p:cond delay="7500"/>
                            </p:stCondLst>
                            <p:childTnLst>
                              <p:par>
                                <p:cTn id="19" presetID="1" presetClass="entr" presetSubtype="0" fill="hold" grpId="0" nodeType="afterEffect">
                                  <p:stCondLst>
                                    <p:cond delay="0"/>
                                  </p:stCondLst>
                                  <p:childTnLst>
                                    <p:set>
                                      <p:cBhvr>
                                        <p:cTn id="20" dur="1" fill="hold">
                                          <p:stCondLst>
                                            <p:cond delay="499"/>
                                          </p:stCondLst>
                                        </p:cTn>
                                        <p:tgtEl>
                                          <p:spTgt spid="149523"/>
                                        </p:tgtEl>
                                        <p:attrNameLst>
                                          <p:attrName>style.visibility</p:attrName>
                                        </p:attrNameLst>
                                      </p:cBhvr>
                                      <p:to>
                                        <p:strVal val="visible"/>
                                      </p:to>
                                    </p:set>
                                  </p:childTnLst>
                                </p:cTn>
                              </p:par>
                            </p:childTnLst>
                          </p:cTn>
                        </p:par>
                        <p:par>
                          <p:cTn id="21" fill="hold" nodeType="afterGroup">
                            <p:stCondLst>
                              <p:cond delay="8000"/>
                            </p:stCondLst>
                            <p:childTnLst>
                              <p:par>
                                <p:cTn id="22" presetID="1" presetClass="entr" presetSubtype="0" fill="hold" grpId="0" nodeType="afterEffect">
                                  <p:stCondLst>
                                    <p:cond delay="0"/>
                                  </p:stCondLst>
                                  <p:childTnLst>
                                    <p:set>
                                      <p:cBhvr>
                                        <p:cTn id="23" dur="1" fill="hold">
                                          <p:stCondLst>
                                            <p:cond delay="499"/>
                                          </p:stCondLst>
                                        </p:cTn>
                                        <p:tgtEl>
                                          <p:spTgt spid="149524"/>
                                        </p:tgtEl>
                                        <p:attrNameLst>
                                          <p:attrName>style.visibility</p:attrName>
                                        </p:attrNameLst>
                                      </p:cBhvr>
                                      <p:to>
                                        <p:strVal val="visible"/>
                                      </p:to>
                                    </p:set>
                                  </p:childTnLst>
                                </p:cTn>
                              </p:par>
                            </p:childTnLst>
                          </p:cTn>
                        </p:par>
                        <p:par>
                          <p:cTn id="24" fill="hold" nodeType="afterGroup">
                            <p:stCondLst>
                              <p:cond delay="8500"/>
                            </p:stCondLst>
                            <p:childTnLst>
                              <p:par>
                                <p:cTn id="25" presetID="1" presetClass="entr" presetSubtype="0" fill="hold" grpId="0" nodeType="afterEffect">
                                  <p:stCondLst>
                                    <p:cond delay="0"/>
                                  </p:stCondLst>
                                  <p:childTnLst>
                                    <p:set>
                                      <p:cBhvr>
                                        <p:cTn id="26" dur="1" fill="hold">
                                          <p:stCondLst>
                                            <p:cond delay="499"/>
                                          </p:stCondLst>
                                        </p:cTn>
                                        <p:tgtEl>
                                          <p:spTgt spid="149519">
                                            <p:txEl>
                                              <p:pRg st="0" end="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49521"/>
                                        </p:tgtEl>
                                        <p:attrNameLst>
                                          <p:attrName>style.visibility</p:attrName>
                                        </p:attrNameLst>
                                      </p:cBhvr>
                                      <p:to>
                                        <p:strVal val="visible"/>
                                      </p:to>
                                    </p:set>
                                  </p:childTnLst>
                                </p:cTn>
                              </p:par>
                            </p:childTnLst>
                          </p:cTn>
                        </p:par>
                        <p:par>
                          <p:cTn id="31" fill="hold" nodeType="afterGroup">
                            <p:stCondLst>
                              <p:cond delay="500"/>
                            </p:stCondLst>
                            <p:childTnLst>
                              <p:par>
                                <p:cTn id="32" presetID="15" presetClass="entr" presetSubtype="0" fill="hold" grpId="0" nodeType="afterEffect">
                                  <p:stCondLst>
                                    <p:cond delay="1000"/>
                                  </p:stCondLst>
                                  <p:childTnLst>
                                    <p:set>
                                      <p:cBhvr>
                                        <p:cTn id="33" dur="1" fill="hold">
                                          <p:stCondLst>
                                            <p:cond delay="0"/>
                                          </p:stCondLst>
                                        </p:cTn>
                                        <p:tgtEl>
                                          <p:spTgt spid="149522"/>
                                        </p:tgtEl>
                                        <p:attrNameLst>
                                          <p:attrName>style.visibility</p:attrName>
                                        </p:attrNameLst>
                                      </p:cBhvr>
                                      <p:to>
                                        <p:strVal val="visible"/>
                                      </p:to>
                                    </p:set>
                                    <p:anim calcmode="lin" valueType="num">
                                      <p:cBhvr>
                                        <p:cTn id="34" dur="1000" fill="hold"/>
                                        <p:tgtEl>
                                          <p:spTgt spid="149522"/>
                                        </p:tgtEl>
                                        <p:attrNameLst>
                                          <p:attrName>ppt_w</p:attrName>
                                        </p:attrNameLst>
                                      </p:cBhvr>
                                      <p:tavLst>
                                        <p:tav tm="0">
                                          <p:val>
                                            <p:fltVal val="0"/>
                                          </p:val>
                                        </p:tav>
                                        <p:tav tm="100000">
                                          <p:val>
                                            <p:strVal val="#ppt_w"/>
                                          </p:val>
                                        </p:tav>
                                      </p:tavLst>
                                    </p:anim>
                                    <p:anim calcmode="lin" valueType="num">
                                      <p:cBhvr>
                                        <p:cTn id="35" dur="1000" fill="hold"/>
                                        <p:tgtEl>
                                          <p:spTgt spid="149522"/>
                                        </p:tgtEl>
                                        <p:attrNameLst>
                                          <p:attrName>ppt_h</p:attrName>
                                        </p:attrNameLst>
                                      </p:cBhvr>
                                      <p:tavLst>
                                        <p:tav tm="0">
                                          <p:val>
                                            <p:fltVal val="0"/>
                                          </p:val>
                                        </p:tav>
                                        <p:tav tm="100000">
                                          <p:val>
                                            <p:strVal val="#ppt_h"/>
                                          </p:val>
                                        </p:tav>
                                      </p:tavLst>
                                    </p:anim>
                                    <p:anim calcmode="lin" valueType="num">
                                      <p:cBhvr>
                                        <p:cTn id="36" dur="1000" fill="hold"/>
                                        <p:tgtEl>
                                          <p:spTgt spid="149522"/>
                                        </p:tgtEl>
                                        <p:attrNameLst>
                                          <p:attrName>ppt_x</p:attrName>
                                        </p:attrNameLst>
                                      </p:cBhvr>
                                      <p:tavLst>
                                        <p:tav tm="0" fmla="#ppt_x+(cos(-2*pi*(1-$))*-#ppt_x-sin(-2*pi*(1-$))*(1-#ppt_y))*(1-$)">
                                          <p:val>
                                            <p:fltVal val="0"/>
                                          </p:val>
                                        </p:tav>
                                        <p:tav tm="100000">
                                          <p:val>
                                            <p:fltVal val="1"/>
                                          </p:val>
                                        </p:tav>
                                      </p:tavLst>
                                    </p:anim>
                                    <p:anim calcmode="lin" valueType="num">
                                      <p:cBhvr>
                                        <p:cTn id="37" dur="1000" fill="hold"/>
                                        <p:tgtEl>
                                          <p:spTgt spid="14952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7" grpId="0" build="p" autoUpdateAnimBg="0" advAuto="0"/>
      <p:bldP spid="149513" grpId="0" animBg="1"/>
      <p:bldP spid="149514" grpId="0" animBg="1" autoUpdateAnimBg="0"/>
      <p:bldP spid="149519" grpId="0" build="p" autoUpdateAnimBg="0" advAuto="0"/>
      <p:bldP spid="149520" grpId="0" autoUpdateAnimBg="0"/>
      <p:bldP spid="149521" grpId="0" autoUpdateAnimBg="0"/>
      <p:bldP spid="149522" grpId="0" animBg="1"/>
      <p:bldP spid="149523" grpId="0" autoUpdateAnimBg="0"/>
      <p:bldP spid="149524"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lstStyle/>
          <a:p>
            <a:r>
              <a:rPr lang="en-US" sz="3200" dirty="0" smtClean="0"/>
              <a:t>The amino group from the new amino acid forms a peptide bond with the </a:t>
            </a:r>
            <a:r>
              <a:rPr lang="en-US" sz="3200" dirty="0" err="1" smtClean="0"/>
              <a:t>carboxy</a:t>
            </a:r>
            <a:r>
              <a:rPr lang="en-US" sz="3200" dirty="0" smtClean="0"/>
              <a:t> terminus of the polypeptide chain</a:t>
            </a:r>
            <a:endParaRPr lang="en-US" sz="3200"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6875" t="11250" b="38750"/>
          <a:stretch/>
        </p:blipFill>
        <p:spPr>
          <a:xfrm>
            <a:off x="990600" y="2286000"/>
            <a:ext cx="7569199" cy="3048000"/>
          </a:xfrm>
          <a:prstGeom prst="rect">
            <a:avLst/>
          </a:prstGeom>
        </p:spPr>
      </p:pic>
    </p:spTree>
    <p:extLst>
      <p:ext uri="{BB962C8B-B14F-4D97-AF65-F5344CB8AC3E}">
        <p14:creationId xmlns:p14="http://schemas.microsoft.com/office/powerpoint/2010/main" val="284656088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Title 1"/>
          <p:cNvSpPr>
            <a:spLocks noGrp="1"/>
          </p:cNvSpPr>
          <p:nvPr>
            <p:ph type="title"/>
          </p:nvPr>
        </p:nvSpPr>
        <p:spPr/>
        <p:txBody>
          <a:bodyPr/>
          <a:lstStyle/>
          <a:p>
            <a:r>
              <a:rPr lang="en-US">
                <a:latin typeface="Arial" charset="0"/>
              </a:rPr>
              <a:t>Clicker Question</a:t>
            </a:r>
          </a:p>
        </p:txBody>
      </p:sp>
      <p:sp>
        <p:nvSpPr>
          <p:cNvPr id="3" name="Content Placeholder 2"/>
          <p:cNvSpPr>
            <a:spLocks noGrp="1"/>
          </p:cNvSpPr>
          <p:nvPr>
            <p:ph idx="1"/>
          </p:nvPr>
        </p:nvSpPr>
        <p:spPr/>
        <p:txBody>
          <a:bodyPr/>
          <a:lstStyle/>
          <a:p>
            <a:pPr marL="0" indent="0">
              <a:buFontTx/>
              <a:buNone/>
            </a:pPr>
            <a:r>
              <a:rPr lang="en-US" dirty="0" smtClean="0">
                <a:latin typeface="Arial" charset="0"/>
              </a:rPr>
              <a:t>What is the only charged </a:t>
            </a:r>
            <a:r>
              <a:rPr lang="en-US" dirty="0" err="1" smtClean="0">
                <a:latin typeface="Arial" charset="0"/>
              </a:rPr>
              <a:t>tRNA</a:t>
            </a:r>
            <a:r>
              <a:rPr lang="en-US" dirty="0" smtClean="0">
                <a:latin typeface="Arial" charset="0"/>
              </a:rPr>
              <a:t> that initiates in the P site of the ribosome?</a:t>
            </a:r>
            <a:endParaRPr lang="en-US" dirty="0">
              <a:latin typeface="Arial" charset="0"/>
            </a:endParaRPr>
          </a:p>
          <a:p>
            <a:pPr marL="0" indent="0">
              <a:buFontTx/>
              <a:buAutoNum type="alphaUcPeriod"/>
            </a:pPr>
            <a:r>
              <a:rPr lang="en-US" sz="2800" dirty="0">
                <a:latin typeface="Arial" charset="0"/>
              </a:rPr>
              <a:t> </a:t>
            </a:r>
            <a:r>
              <a:rPr lang="en-US" sz="2800" dirty="0" smtClean="0">
                <a:latin typeface="Arial" charset="0"/>
              </a:rPr>
              <a:t>f-</a:t>
            </a:r>
            <a:r>
              <a:rPr lang="en-US" sz="2800" dirty="0" err="1" smtClean="0">
                <a:latin typeface="Arial" charset="0"/>
              </a:rPr>
              <a:t>Cys</a:t>
            </a:r>
            <a:r>
              <a:rPr lang="en-US" sz="2800" dirty="0" smtClean="0">
                <a:latin typeface="Arial" charset="0"/>
              </a:rPr>
              <a:t>-</a:t>
            </a:r>
            <a:r>
              <a:rPr lang="en-US" sz="2800" dirty="0" err="1" smtClean="0">
                <a:latin typeface="Arial" charset="0"/>
              </a:rPr>
              <a:t>tRNA</a:t>
            </a:r>
            <a:endParaRPr lang="en-US" sz="2800" dirty="0">
              <a:latin typeface="Arial" charset="0"/>
            </a:endParaRPr>
          </a:p>
          <a:p>
            <a:pPr marL="0" indent="0">
              <a:buFontTx/>
              <a:buAutoNum type="alphaUcPeriod"/>
            </a:pPr>
            <a:r>
              <a:rPr lang="en-US" sz="2800" dirty="0">
                <a:latin typeface="Arial" charset="0"/>
              </a:rPr>
              <a:t> </a:t>
            </a:r>
            <a:r>
              <a:rPr lang="en-US" sz="2800" dirty="0" smtClean="0">
                <a:latin typeface="Arial" charset="0"/>
              </a:rPr>
              <a:t>f-Met-</a:t>
            </a:r>
            <a:r>
              <a:rPr lang="en-US" sz="2800" dirty="0" err="1" smtClean="0">
                <a:latin typeface="Arial" charset="0"/>
              </a:rPr>
              <a:t>tRNA</a:t>
            </a:r>
            <a:endParaRPr lang="en-US" sz="2800" dirty="0">
              <a:latin typeface="Arial" charset="0"/>
            </a:endParaRPr>
          </a:p>
          <a:p>
            <a:pPr marL="0" indent="0">
              <a:buFontTx/>
              <a:buAutoNum type="alphaUcPeriod"/>
            </a:pPr>
            <a:r>
              <a:rPr lang="en-US" sz="2800" dirty="0">
                <a:latin typeface="Arial" charset="0"/>
              </a:rPr>
              <a:t> </a:t>
            </a:r>
            <a:r>
              <a:rPr lang="en-US" sz="2800" dirty="0" err="1" smtClean="0">
                <a:latin typeface="Arial" charset="0"/>
              </a:rPr>
              <a:t>Gly-tRNA</a:t>
            </a:r>
            <a:endParaRPr lang="en-US" sz="2800" dirty="0">
              <a:latin typeface="Arial" charset="0"/>
            </a:endParaRPr>
          </a:p>
          <a:p>
            <a:pPr marL="0" indent="0">
              <a:buFontTx/>
              <a:buAutoNum type="alphaUcPeriod"/>
            </a:pPr>
            <a:r>
              <a:rPr lang="en-US" sz="2800" dirty="0">
                <a:latin typeface="Arial" charset="0"/>
              </a:rPr>
              <a:t> </a:t>
            </a:r>
            <a:r>
              <a:rPr lang="en-US" sz="2800" dirty="0" smtClean="0">
                <a:latin typeface="Arial" charset="0"/>
              </a:rPr>
              <a:t>All charged </a:t>
            </a:r>
            <a:r>
              <a:rPr lang="en-US" sz="2800" dirty="0" err="1" smtClean="0">
                <a:latin typeface="Arial" charset="0"/>
              </a:rPr>
              <a:t>tRNAs</a:t>
            </a:r>
            <a:r>
              <a:rPr lang="en-US" sz="2800" dirty="0" smtClean="0">
                <a:latin typeface="Arial" charset="0"/>
              </a:rPr>
              <a:t> may appear in the P site</a:t>
            </a:r>
          </a:p>
        </p:txBody>
      </p:sp>
    </p:spTree>
    <p:extLst>
      <p:ext uri="{BB962C8B-B14F-4D97-AF65-F5344CB8AC3E}">
        <p14:creationId xmlns:p14="http://schemas.microsoft.com/office/powerpoint/2010/main" val="222819654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p:nvPr>
        </p:nvSpPr>
        <p:spPr>
          <a:xfrm>
            <a:off x="457200" y="274638"/>
            <a:ext cx="8229600" cy="715962"/>
          </a:xfrm>
        </p:spPr>
        <p:txBody>
          <a:bodyPr/>
          <a:lstStyle/>
          <a:p>
            <a:pPr eaLnBrk="1" hangingPunct="1"/>
            <a:r>
              <a:rPr lang="en-US" sz="3200">
                <a:latin typeface="Arial" charset="0"/>
              </a:rPr>
              <a:t>Details of elongation: peptide bond</a:t>
            </a:r>
          </a:p>
        </p:txBody>
      </p:sp>
      <p:sp>
        <p:nvSpPr>
          <p:cNvPr id="151556" name="Text Box 4"/>
          <p:cNvSpPr txBox="1">
            <a:spLocks noChangeArrowheads="1"/>
          </p:cNvSpPr>
          <p:nvPr/>
        </p:nvSpPr>
        <p:spPr bwMode="auto">
          <a:xfrm>
            <a:off x="5257800" y="1279525"/>
            <a:ext cx="3886200"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buFontTx/>
              <a:buChar char="•"/>
            </a:pPr>
            <a:r>
              <a:rPr lang="en-US" sz="2000" dirty="0" smtClean="0">
                <a:latin typeface="Helvetica" charset="0"/>
              </a:rPr>
              <a:t> amino </a:t>
            </a:r>
            <a:r>
              <a:rPr lang="en-US" sz="2000" dirty="0">
                <a:latin typeface="Helvetica" charset="0"/>
              </a:rPr>
              <a:t>group of aa-tRNA</a:t>
            </a:r>
            <a:r>
              <a:rPr lang="en-US" sz="2000" baseline="-25000" dirty="0">
                <a:latin typeface="Helvetica" charset="0"/>
              </a:rPr>
              <a:t>2</a:t>
            </a:r>
            <a:r>
              <a:rPr lang="en-US" sz="2000" dirty="0">
                <a:latin typeface="Helvetica" charset="0"/>
              </a:rPr>
              <a:t> binds carboxyl group of aa-tRNA</a:t>
            </a:r>
            <a:r>
              <a:rPr lang="en-US" sz="2000" baseline="-25000" dirty="0">
                <a:latin typeface="Helvetica" charset="0"/>
              </a:rPr>
              <a:t>1</a:t>
            </a:r>
            <a:endParaRPr lang="en-US" sz="2000" dirty="0">
              <a:latin typeface="Helvetica" charset="0"/>
            </a:endParaRPr>
          </a:p>
          <a:p>
            <a:pPr>
              <a:buFontTx/>
              <a:buChar char="•"/>
            </a:pPr>
            <a:endParaRPr lang="en-US" sz="2000" dirty="0">
              <a:latin typeface="Helvetica" charset="0"/>
            </a:endParaRPr>
          </a:p>
          <a:p>
            <a:pPr>
              <a:buFontTx/>
              <a:buChar char="•"/>
            </a:pPr>
            <a:r>
              <a:rPr lang="en-US" sz="2000" dirty="0" smtClean="0">
                <a:latin typeface="Helvetica" charset="0"/>
              </a:rPr>
              <a:t> </a:t>
            </a:r>
            <a:r>
              <a:rPr lang="en-US" sz="2000" b="1" dirty="0" smtClean="0">
                <a:latin typeface="Helvetica" charset="0"/>
              </a:rPr>
              <a:t>catalyzed </a:t>
            </a:r>
            <a:r>
              <a:rPr lang="en-US" sz="2000" b="1" dirty="0">
                <a:latin typeface="Helvetica" charset="0"/>
              </a:rPr>
              <a:t>by </a:t>
            </a:r>
            <a:r>
              <a:rPr lang="en-US" sz="2000" b="1" dirty="0" err="1">
                <a:latin typeface="Helvetica" charset="0"/>
              </a:rPr>
              <a:t>peptidyl</a:t>
            </a:r>
            <a:r>
              <a:rPr lang="en-US" sz="2000" b="1" dirty="0">
                <a:latin typeface="Helvetica" charset="0"/>
              </a:rPr>
              <a:t> </a:t>
            </a:r>
            <a:r>
              <a:rPr lang="en-US" sz="2000" b="1" dirty="0" err="1" smtClean="0">
                <a:latin typeface="Helvetica" charset="0"/>
              </a:rPr>
              <a:t>transferase</a:t>
            </a:r>
            <a:endParaRPr lang="en-US" sz="2000" b="1" dirty="0" smtClean="0">
              <a:latin typeface="Helvetica" charset="0"/>
            </a:endParaRPr>
          </a:p>
          <a:p>
            <a:pPr lvl="1">
              <a:buFontTx/>
              <a:buChar char="•"/>
            </a:pPr>
            <a:r>
              <a:rPr lang="en-US" sz="2000" dirty="0" smtClean="0">
                <a:latin typeface="Helvetica" charset="0"/>
              </a:rPr>
              <a:t>large </a:t>
            </a:r>
            <a:r>
              <a:rPr lang="en-US" sz="2000" dirty="0" err="1">
                <a:latin typeface="Helvetica" charset="0"/>
              </a:rPr>
              <a:t>rRNA</a:t>
            </a:r>
            <a:r>
              <a:rPr lang="en-US" sz="2000" dirty="0">
                <a:latin typeface="Helvetica" charset="0"/>
              </a:rPr>
              <a:t> molecule of ribosome</a:t>
            </a:r>
          </a:p>
          <a:p>
            <a:pPr>
              <a:buFontTx/>
              <a:buChar char="•"/>
            </a:pPr>
            <a:r>
              <a:rPr lang="en-US" sz="2000" dirty="0">
                <a:latin typeface="Helvetica" charset="0"/>
              </a:rPr>
              <a:t> </a:t>
            </a:r>
            <a:r>
              <a:rPr lang="en-US" sz="2000" dirty="0" err="1">
                <a:latin typeface="Helvetica" charset="0"/>
              </a:rPr>
              <a:t>peptidyl</a:t>
            </a:r>
            <a:r>
              <a:rPr lang="en-US" sz="2000" dirty="0">
                <a:latin typeface="Helvetica" charset="0"/>
              </a:rPr>
              <a:t> </a:t>
            </a:r>
            <a:r>
              <a:rPr lang="en-US" sz="2000" dirty="0" err="1">
                <a:latin typeface="Helvetica" charset="0"/>
              </a:rPr>
              <a:t>transferase</a:t>
            </a:r>
            <a:r>
              <a:rPr lang="en-US" sz="2000" dirty="0">
                <a:latin typeface="Helvetica" charset="0"/>
              </a:rPr>
              <a:t> then is an RNA catalyst, or </a:t>
            </a:r>
            <a:r>
              <a:rPr lang="en-US" sz="2000" b="1" dirty="0">
                <a:latin typeface="Helvetica" charset="0"/>
              </a:rPr>
              <a:t>ribozyme, </a:t>
            </a:r>
            <a:r>
              <a:rPr lang="en-US" sz="2000" dirty="0">
                <a:latin typeface="Helvetica" charset="0"/>
              </a:rPr>
              <a:t>rather than an enzyme, which is a protein catalyst. </a:t>
            </a:r>
            <a:endParaRPr lang="en-US" sz="2000" b="1" dirty="0">
              <a:latin typeface="Helvetica" charset="0"/>
            </a:endParaRPr>
          </a:p>
          <a:p>
            <a:endParaRPr lang="en-US" sz="2000" dirty="0">
              <a:latin typeface="Helvetica" charset="0"/>
            </a:endParaRPr>
          </a:p>
          <a:p>
            <a:pPr>
              <a:buFontTx/>
              <a:buChar char="•"/>
            </a:pPr>
            <a:r>
              <a:rPr lang="en-US" sz="2000" dirty="0" smtClean="0">
                <a:latin typeface="Helvetica" charset="0"/>
              </a:rPr>
              <a:t> tRNA</a:t>
            </a:r>
            <a:r>
              <a:rPr lang="en-US" sz="2000" baseline="-25000" dirty="0" smtClean="0">
                <a:latin typeface="Helvetica" charset="0"/>
              </a:rPr>
              <a:t>2</a:t>
            </a:r>
            <a:r>
              <a:rPr lang="en-US" sz="2000" dirty="0" smtClean="0">
                <a:latin typeface="Helvetica" charset="0"/>
              </a:rPr>
              <a:t> </a:t>
            </a:r>
            <a:r>
              <a:rPr lang="en-US" sz="2000" dirty="0">
                <a:latin typeface="Helvetica" charset="0"/>
              </a:rPr>
              <a:t>(in A site) has an attached dipeptide</a:t>
            </a:r>
          </a:p>
          <a:p>
            <a:pPr>
              <a:buFontTx/>
              <a:buChar char="•"/>
            </a:pPr>
            <a:endParaRPr lang="en-US" sz="2000" dirty="0">
              <a:latin typeface="Helvetica" charset="0"/>
            </a:endParaRPr>
          </a:p>
          <a:p>
            <a:pPr>
              <a:buFontTx/>
              <a:buChar char="•"/>
            </a:pPr>
            <a:r>
              <a:rPr lang="en-US" sz="2000" dirty="0" smtClean="0">
                <a:latin typeface="Helvetica" charset="0"/>
              </a:rPr>
              <a:t> tRNA</a:t>
            </a:r>
            <a:r>
              <a:rPr lang="en-US" sz="2000" baseline="-25000" dirty="0" smtClean="0">
                <a:latin typeface="Helvetica" charset="0"/>
              </a:rPr>
              <a:t>1</a:t>
            </a:r>
            <a:r>
              <a:rPr lang="en-US" sz="2000" dirty="0" smtClean="0">
                <a:latin typeface="Helvetica" charset="0"/>
              </a:rPr>
              <a:t> </a:t>
            </a:r>
            <a:r>
              <a:rPr lang="en-US" sz="2000" dirty="0">
                <a:latin typeface="Helvetica" charset="0"/>
              </a:rPr>
              <a:t>(in P site) has lost its amino acid</a:t>
            </a:r>
          </a:p>
        </p:txBody>
      </p:sp>
      <p:pic>
        <p:nvPicPr>
          <p:cNvPr id="2" name="Picture 1" descr="Screen Shot 2013-10-07 at 3.41.4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066800"/>
            <a:ext cx="4986518" cy="4648200"/>
          </a:xfrm>
          <a:prstGeom prst="rect">
            <a:avLst/>
          </a:prstGeom>
        </p:spPr>
      </p:pic>
      <p:sp>
        <p:nvSpPr>
          <p:cNvPr id="3" name="TextBox 2"/>
          <p:cNvSpPr txBox="1"/>
          <p:nvPr/>
        </p:nvSpPr>
        <p:spPr>
          <a:xfrm>
            <a:off x="1143000" y="6019800"/>
            <a:ext cx="1591977" cy="369332"/>
          </a:xfrm>
          <a:prstGeom prst="rect">
            <a:avLst/>
          </a:prstGeom>
          <a:noFill/>
        </p:spPr>
        <p:txBody>
          <a:bodyPr wrap="none" rtlCol="0">
            <a:spAutoFit/>
          </a:bodyPr>
          <a:lstStyle/>
          <a:p>
            <a:r>
              <a:rPr lang="en-US" dirty="0" smtClean="0"/>
              <a:t>Figure 11.49b</a:t>
            </a:r>
            <a:endParaRPr lang="en-US" dirty="0"/>
          </a:p>
        </p:txBody>
      </p:sp>
    </p:spTree>
    <p:extLst>
      <p:ext uri="{BB962C8B-B14F-4D97-AF65-F5344CB8AC3E}">
        <p14:creationId xmlns:p14="http://schemas.microsoft.com/office/powerpoint/2010/main" val="21243645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155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155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155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1556">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51556">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155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3" name="Rectangle 2"/>
          <p:cNvSpPr>
            <a:spLocks noGrp="1" noChangeArrowheads="1"/>
          </p:cNvSpPr>
          <p:nvPr>
            <p:ph type="title" idx="4294967295"/>
          </p:nvPr>
        </p:nvSpPr>
        <p:spPr>
          <a:xfrm>
            <a:off x="457200" y="274638"/>
            <a:ext cx="8229600" cy="715962"/>
          </a:xfrm>
        </p:spPr>
        <p:txBody>
          <a:bodyPr/>
          <a:lstStyle/>
          <a:p>
            <a:pPr eaLnBrk="1" hangingPunct="1"/>
            <a:r>
              <a:rPr lang="en-US" sz="3200">
                <a:latin typeface="Arial" charset="0"/>
              </a:rPr>
              <a:t>Translocation</a:t>
            </a:r>
          </a:p>
        </p:txBody>
      </p:sp>
      <p:sp>
        <p:nvSpPr>
          <p:cNvPr id="54274" name="Text Box 3"/>
          <p:cNvSpPr txBox="1">
            <a:spLocks noChangeArrowheads="1"/>
          </p:cNvSpPr>
          <p:nvPr/>
        </p:nvSpPr>
        <p:spPr bwMode="auto">
          <a:xfrm>
            <a:off x="5845175" y="1143000"/>
            <a:ext cx="8159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3200" b="1">
                <a:solidFill>
                  <a:srgbClr val="9200CC"/>
                </a:solidFill>
                <a:latin typeface="Helvetica" charset="0"/>
              </a:rPr>
              <a:t>Ala</a:t>
            </a:r>
          </a:p>
        </p:txBody>
      </p:sp>
      <p:sp>
        <p:nvSpPr>
          <p:cNvPr id="54275" name="Freeform 4"/>
          <p:cNvSpPr>
            <a:spLocks/>
          </p:cNvSpPr>
          <p:nvPr/>
        </p:nvSpPr>
        <p:spPr bwMode="auto">
          <a:xfrm>
            <a:off x="1219200" y="1905000"/>
            <a:ext cx="6019800" cy="3284538"/>
          </a:xfrm>
          <a:custGeom>
            <a:avLst/>
            <a:gdLst>
              <a:gd name="T0" fmla="*/ 2147483647 w 2865"/>
              <a:gd name="T1" fmla="*/ 2147483647 h 1441"/>
              <a:gd name="T2" fmla="*/ 2147483647 w 2865"/>
              <a:gd name="T3" fmla="*/ 2147483647 h 1441"/>
              <a:gd name="T4" fmla="*/ 2147483647 w 2865"/>
              <a:gd name="T5" fmla="*/ 2147483647 h 1441"/>
              <a:gd name="T6" fmla="*/ 2147483647 w 2865"/>
              <a:gd name="T7" fmla="*/ 2147483647 h 1441"/>
              <a:gd name="T8" fmla="*/ 2147483647 w 2865"/>
              <a:gd name="T9" fmla="*/ 2147483647 h 1441"/>
              <a:gd name="T10" fmla="*/ 2147483647 w 2865"/>
              <a:gd name="T11" fmla="*/ 2147483647 h 1441"/>
              <a:gd name="T12" fmla="*/ 2147483647 w 2865"/>
              <a:gd name="T13" fmla="*/ 2147483647 h 1441"/>
              <a:gd name="T14" fmla="*/ 2147483647 w 2865"/>
              <a:gd name="T15" fmla="*/ 2147483647 h 1441"/>
              <a:gd name="T16" fmla="*/ 2147483647 w 2865"/>
              <a:gd name="T17" fmla="*/ 2147483647 h 1441"/>
              <a:gd name="T18" fmla="*/ 2147483647 w 2865"/>
              <a:gd name="T19" fmla="*/ 2147483647 h 1441"/>
              <a:gd name="T20" fmla="*/ 2147483647 w 2865"/>
              <a:gd name="T21" fmla="*/ 2147483647 h 1441"/>
              <a:gd name="T22" fmla="*/ 2147483647 w 2865"/>
              <a:gd name="T23" fmla="*/ 2147483647 h 1441"/>
              <a:gd name="T24" fmla="*/ 2147483647 w 2865"/>
              <a:gd name="T25" fmla="*/ 2147483647 h 1441"/>
              <a:gd name="T26" fmla="*/ 2147483647 w 2865"/>
              <a:gd name="T27" fmla="*/ 2147483647 h 1441"/>
              <a:gd name="T28" fmla="*/ 2147483647 w 2865"/>
              <a:gd name="T29" fmla="*/ 2147483647 h 1441"/>
              <a:gd name="T30" fmla="*/ 2147483647 w 2865"/>
              <a:gd name="T31" fmla="*/ 2147483647 h 1441"/>
              <a:gd name="T32" fmla="*/ 2147483647 w 2865"/>
              <a:gd name="T33" fmla="*/ 2147483647 h 1441"/>
              <a:gd name="T34" fmla="*/ 2147483647 w 2865"/>
              <a:gd name="T35" fmla="*/ 2147483647 h 1441"/>
              <a:gd name="T36" fmla="*/ 2147483647 w 2865"/>
              <a:gd name="T37" fmla="*/ 2147483647 h 1441"/>
              <a:gd name="T38" fmla="*/ 2147483647 w 2865"/>
              <a:gd name="T39" fmla="*/ 2147483647 h 1441"/>
              <a:gd name="T40" fmla="*/ 2147483647 w 2865"/>
              <a:gd name="T41" fmla="*/ 2147483647 h 1441"/>
              <a:gd name="T42" fmla="*/ 2147483647 w 2865"/>
              <a:gd name="T43" fmla="*/ 2147483647 h 1441"/>
              <a:gd name="T44" fmla="*/ 2147483647 w 2865"/>
              <a:gd name="T45" fmla="*/ 2147483647 h 1441"/>
              <a:gd name="T46" fmla="*/ 2147483647 w 2865"/>
              <a:gd name="T47" fmla="*/ 2147483647 h 1441"/>
              <a:gd name="T48" fmla="*/ 2147483647 w 2865"/>
              <a:gd name="T49" fmla="*/ 2147483647 h 1441"/>
              <a:gd name="T50" fmla="*/ 2147483647 w 2865"/>
              <a:gd name="T51" fmla="*/ 2147483647 h 1441"/>
              <a:gd name="T52" fmla="*/ 2147483647 w 2865"/>
              <a:gd name="T53" fmla="*/ 2147483647 h 1441"/>
              <a:gd name="T54" fmla="*/ 2147483647 w 2865"/>
              <a:gd name="T55" fmla="*/ 2147483647 h 1441"/>
              <a:gd name="T56" fmla="*/ 2147483647 w 2865"/>
              <a:gd name="T57" fmla="*/ 2147483647 h 144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865"/>
              <a:gd name="T88" fmla="*/ 0 h 1441"/>
              <a:gd name="T89" fmla="*/ 2865 w 2865"/>
              <a:gd name="T90" fmla="*/ 1441 h 144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865" h="1441">
                <a:moveTo>
                  <a:pt x="1462" y="1405"/>
                </a:moveTo>
                <a:cubicBezTo>
                  <a:pt x="1097" y="1417"/>
                  <a:pt x="734" y="1404"/>
                  <a:pt x="370" y="1396"/>
                </a:cubicBezTo>
                <a:cubicBezTo>
                  <a:pt x="248" y="1363"/>
                  <a:pt x="117" y="1441"/>
                  <a:pt x="43" y="1327"/>
                </a:cubicBezTo>
                <a:cubicBezTo>
                  <a:pt x="0" y="1189"/>
                  <a:pt x="28" y="1052"/>
                  <a:pt x="35" y="906"/>
                </a:cubicBezTo>
                <a:cubicBezTo>
                  <a:pt x="42" y="730"/>
                  <a:pt x="149" y="574"/>
                  <a:pt x="250" y="441"/>
                </a:cubicBezTo>
                <a:cubicBezTo>
                  <a:pt x="292" y="384"/>
                  <a:pt x="388" y="259"/>
                  <a:pt x="456" y="244"/>
                </a:cubicBezTo>
                <a:cubicBezTo>
                  <a:pt x="575" y="163"/>
                  <a:pt x="695" y="111"/>
                  <a:pt x="834" y="72"/>
                </a:cubicBezTo>
                <a:cubicBezTo>
                  <a:pt x="857" y="65"/>
                  <a:pt x="869" y="56"/>
                  <a:pt x="895" y="54"/>
                </a:cubicBezTo>
                <a:cubicBezTo>
                  <a:pt x="981" y="43"/>
                  <a:pt x="1210" y="38"/>
                  <a:pt x="1256" y="37"/>
                </a:cubicBezTo>
                <a:cubicBezTo>
                  <a:pt x="1395" y="0"/>
                  <a:pt x="1560" y="24"/>
                  <a:pt x="1695" y="28"/>
                </a:cubicBezTo>
                <a:cubicBezTo>
                  <a:pt x="1792" y="39"/>
                  <a:pt x="1883" y="62"/>
                  <a:pt x="1979" y="80"/>
                </a:cubicBezTo>
                <a:cubicBezTo>
                  <a:pt x="2045" y="113"/>
                  <a:pt x="2121" y="104"/>
                  <a:pt x="2194" y="115"/>
                </a:cubicBezTo>
                <a:cubicBezTo>
                  <a:pt x="2231" y="140"/>
                  <a:pt x="2262" y="176"/>
                  <a:pt x="2305" y="192"/>
                </a:cubicBezTo>
                <a:cubicBezTo>
                  <a:pt x="2330" y="216"/>
                  <a:pt x="2357" y="241"/>
                  <a:pt x="2391" y="252"/>
                </a:cubicBezTo>
                <a:cubicBezTo>
                  <a:pt x="2427" y="286"/>
                  <a:pt x="2473" y="330"/>
                  <a:pt x="2520" y="347"/>
                </a:cubicBezTo>
                <a:cubicBezTo>
                  <a:pt x="2526" y="352"/>
                  <a:pt x="2530" y="359"/>
                  <a:pt x="2538" y="364"/>
                </a:cubicBezTo>
                <a:cubicBezTo>
                  <a:pt x="2545" y="368"/>
                  <a:pt x="2556" y="367"/>
                  <a:pt x="2563" y="373"/>
                </a:cubicBezTo>
                <a:cubicBezTo>
                  <a:pt x="2571" y="379"/>
                  <a:pt x="2573" y="390"/>
                  <a:pt x="2581" y="398"/>
                </a:cubicBezTo>
                <a:cubicBezTo>
                  <a:pt x="2594" y="411"/>
                  <a:pt x="2610" y="420"/>
                  <a:pt x="2624" y="433"/>
                </a:cubicBezTo>
                <a:cubicBezTo>
                  <a:pt x="2634" y="468"/>
                  <a:pt x="2654" y="481"/>
                  <a:pt x="2684" y="502"/>
                </a:cubicBezTo>
                <a:cubicBezTo>
                  <a:pt x="2717" y="551"/>
                  <a:pt x="2762" y="588"/>
                  <a:pt x="2796" y="639"/>
                </a:cubicBezTo>
                <a:cubicBezTo>
                  <a:pt x="2811" y="689"/>
                  <a:pt x="2831" y="734"/>
                  <a:pt x="2847" y="785"/>
                </a:cubicBezTo>
                <a:cubicBezTo>
                  <a:pt x="2852" y="802"/>
                  <a:pt x="2865" y="837"/>
                  <a:pt x="2865" y="837"/>
                </a:cubicBezTo>
                <a:cubicBezTo>
                  <a:pt x="2862" y="928"/>
                  <a:pt x="2860" y="1020"/>
                  <a:pt x="2856" y="1112"/>
                </a:cubicBezTo>
                <a:cubicBezTo>
                  <a:pt x="2852" y="1183"/>
                  <a:pt x="2846" y="1255"/>
                  <a:pt x="2839" y="1327"/>
                </a:cubicBezTo>
                <a:cubicBezTo>
                  <a:pt x="2834" y="1371"/>
                  <a:pt x="2779" y="1420"/>
                  <a:pt x="2735" y="1422"/>
                </a:cubicBezTo>
                <a:cubicBezTo>
                  <a:pt x="2546" y="1427"/>
                  <a:pt x="2357" y="1428"/>
                  <a:pt x="2168" y="1431"/>
                </a:cubicBezTo>
                <a:cubicBezTo>
                  <a:pt x="1932" y="1428"/>
                  <a:pt x="1697" y="1427"/>
                  <a:pt x="1462" y="1422"/>
                </a:cubicBezTo>
                <a:cubicBezTo>
                  <a:pt x="1396" y="1420"/>
                  <a:pt x="1460" y="1405"/>
                  <a:pt x="1462" y="1405"/>
                </a:cubicBezTo>
                <a:close/>
              </a:path>
            </a:pathLst>
          </a:custGeom>
          <a:noFill/>
          <a:ln w="76200">
            <a:solidFill>
              <a:srgbClr val="EEAC3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276" name="Freeform 5"/>
          <p:cNvSpPr>
            <a:spLocks/>
          </p:cNvSpPr>
          <p:nvPr/>
        </p:nvSpPr>
        <p:spPr bwMode="auto">
          <a:xfrm>
            <a:off x="1295400" y="5080000"/>
            <a:ext cx="5778500" cy="1168400"/>
          </a:xfrm>
          <a:custGeom>
            <a:avLst/>
            <a:gdLst>
              <a:gd name="T0" fmla="*/ 2147483647 w 2974"/>
              <a:gd name="T1" fmla="*/ 2147483647 h 736"/>
              <a:gd name="T2" fmla="*/ 2147483647 w 2974"/>
              <a:gd name="T3" fmla="*/ 2147483647 h 736"/>
              <a:gd name="T4" fmla="*/ 2147483647 w 2974"/>
              <a:gd name="T5" fmla="*/ 2147483647 h 736"/>
              <a:gd name="T6" fmla="*/ 2147483647 w 2974"/>
              <a:gd name="T7" fmla="*/ 2147483647 h 736"/>
              <a:gd name="T8" fmla="*/ 2147483647 w 2974"/>
              <a:gd name="T9" fmla="*/ 2147483647 h 736"/>
              <a:gd name="T10" fmla="*/ 2147483647 w 2974"/>
              <a:gd name="T11" fmla="*/ 2147483647 h 736"/>
              <a:gd name="T12" fmla="*/ 2147483647 w 2974"/>
              <a:gd name="T13" fmla="*/ 2147483647 h 736"/>
              <a:gd name="T14" fmla="*/ 2147483647 w 2974"/>
              <a:gd name="T15" fmla="*/ 2147483647 h 736"/>
              <a:gd name="T16" fmla="*/ 2147483647 w 2974"/>
              <a:gd name="T17" fmla="*/ 2147483647 h 736"/>
              <a:gd name="T18" fmla="*/ 2147483647 w 2974"/>
              <a:gd name="T19" fmla="*/ 2147483647 h 736"/>
              <a:gd name="T20" fmla="*/ 2147483647 w 2974"/>
              <a:gd name="T21" fmla="*/ 2147483647 h 736"/>
              <a:gd name="T22" fmla="*/ 2147483647 w 2974"/>
              <a:gd name="T23" fmla="*/ 2147483647 h 736"/>
              <a:gd name="T24" fmla="*/ 2147483647 w 2974"/>
              <a:gd name="T25" fmla="*/ 2147483647 h 736"/>
              <a:gd name="T26" fmla="*/ 2147483647 w 2974"/>
              <a:gd name="T27" fmla="*/ 2147483647 h 736"/>
              <a:gd name="T28" fmla="*/ 2147483647 w 2974"/>
              <a:gd name="T29" fmla="*/ 2147483647 h 736"/>
              <a:gd name="T30" fmla="*/ 2147483647 w 2974"/>
              <a:gd name="T31" fmla="*/ 2147483647 h 736"/>
              <a:gd name="T32" fmla="*/ 2147483647 w 2974"/>
              <a:gd name="T33" fmla="*/ 2147483647 h 736"/>
              <a:gd name="T34" fmla="*/ 2147483647 w 2974"/>
              <a:gd name="T35" fmla="*/ 2147483647 h 736"/>
              <a:gd name="T36" fmla="*/ 2147483647 w 2974"/>
              <a:gd name="T37" fmla="*/ 2147483647 h 736"/>
              <a:gd name="T38" fmla="*/ 2147483647 w 2974"/>
              <a:gd name="T39" fmla="*/ 2147483647 h 7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974"/>
              <a:gd name="T61" fmla="*/ 0 h 736"/>
              <a:gd name="T62" fmla="*/ 2974 w 2974"/>
              <a:gd name="T63" fmla="*/ 736 h 7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974" h="736">
                <a:moveTo>
                  <a:pt x="1408" y="108"/>
                </a:moveTo>
                <a:cubicBezTo>
                  <a:pt x="963" y="3"/>
                  <a:pt x="483" y="0"/>
                  <a:pt x="49" y="134"/>
                </a:cubicBezTo>
                <a:cubicBezTo>
                  <a:pt x="42" y="140"/>
                  <a:pt x="6" y="172"/>
                  <a:pt x="6" y="186"/>
                </a:cubicBezTo>
                <a:cubicBezTo>
                  <a:pt x="0" y="295"/>
                  <a:pt x="38" y="420"/>
                  <a:pt x="152" y="461"/>
                </a:cubicBezTo>
                <a:cubicBezTo>
                  <a:pt x="198" y="504"/>
                  <a:pt x="138" y="452"/>
                  <a:pt x="195" y="487"/>
                </a:cubicBezTo>
                <a:cubicBezTo>
                  <a:pt x="233" y="510"/>
                  <a:pt x="256" y="550"/>
                  <a:pt x="299" y="564"/>
                </a:cubicBezTo>
                <a:cubicBezTo>
                  <a:pt x="393" y="636"/>
                  <a:pt x="465" y="630"/>
                  <a:pt x="582" y="650"/>
                </a:cubicBezTo>
                <a:cubicBezTo>
                  <a:pt x="650" y="661"/>
                  <a:pt x="712" y="680"/>
                  <a:pt x="780" y="693"/>
                </a:cubicBezTo>
                <a:cubicBezTo>
                  <a:pt x="837" y="715"/>
                  <a:pt x="899" y="726"/>
                  <a:pt x="961" y="736"/>
                </a:cubicBezTo>
                <a:cubicBezTo>
                  <a:pt x="1313" y="730"/>
                  <a:pt x="1658" y="710"/>
                  <a:pt x="2010" y="702"/>
                </a:cubicBezTo>
                <a:cubicBezTo>
                  <a:pt x="2087" y="682"/>
                  <a:pt x="2164" y="674"/>
                  <a:pt x="2243" y="659"/>
                </a:cubicBezTo>
                <a:cubicBezTo>
                  <a:pt x="2302" y="647"/>
                  <a:pt x="2355" y="625"/>
                  <a:pt x="2415" y="616"/>
                </a:cubicBezTo>
                <a:cubicBezTo>
                  <a:pt x="2448" y="603"/>
                  <a:pt x="2484" y="602"/>
                  <a:pt x="2518" y="590"/>
                </a:cubicBezTo>
                <a:cubicBezTo>
                  <a:pt x="2594" y="561"/>
                  <a:pt x="2670" y="541"/>
                  <a:pt x="2750" y="521"/>
                </a:cubicBezTo>
                <a:cubicBezTo>
                  <a:pt x="2816" y="471"/>
                  <a:pt x="2911" y="430"/>
                  <a:pt x="2948" y="349"/>
                </a:cubicBezTo>
                <a:cubicBezTo>
                  <a:pt x="2959" y="323"/>
                  <a:pt x="2966" y="290"/>
                  <a:pt x="2974" y="263"/>
                </a:cubicBezTo>
                <a:cubicBezTo>
                  <a:pt x="2971" y="240"/>
                  <a:pt x="2973" y="215"/>
                  <a:pt x="2965" y="194"/>
                </a:cubicBezTo>
                <a:cubicBezTo>
                  <a:pt x="2955" y="168"/>
                  <a:pt x="2901" y="143"/>
                  <a:pt x="2879" y="134"/>
                </a:cubicBezTo>
                <a:cubicBezTo>
                  <a:pt x="2848" y="121"/>
                  <a:pt x="2785" y="108"/>
                  <a:pt x="2785" y="108"/>
                </a:cubicBezTo>
                <a:cubicBezTo>
                  <a:pt x="2326" y="122"/>
                  <a:pt x="1867" y="108"/>
                  <a:pt x="1408" y="108"/>
                </a:cubicBezTo>
                <a:close/>
              </a:path>
            </a:pathLst>
          </a:custGeom>
          <a:noFill/>
          <a:ln w="76200">
            <a:solidFill>
              <a:srgbClr val="EEAC3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277" name="Text Box 6"/>
          <p:cNvSpPr txBox="1">
            <a:spLocks noChangeArrowheads="1"/>
          </p:cNvSpPr>
          <p:nvPr/>
        </p:nvSpPr>
        <p:spPr bwMode="auto">
          <a:xfrm>
            <a:off x="5029200" y="1143000"/>
            <a:ext cx="10175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3200" b="1">
                <a:solidFill>
                  <a:srgbClr val="9200CC"/>
                </a:solidFill>
                <a:latin typeface="Helvetica" charset="0"/>
              </a:rPr>
              <a:t>Met-</a:t>
            </a:r>
          </a:p>
        </p:txBody>
      </p:sp>
      <p:sp>
        <p:nvSpPr>
          <p:cNvPr id="54278" name="Freeform 7"/>
          <p:cNvSpPr>
            <a:spLocks/>
          </p:cNvSpPr>
          <p:nvPr/>
        </p:nvSpPr>
        <p:spPr bwMode="auto">
          <a:xfrm flipH="1">
            <a:off x="4114800" y="1600200"/>
            <a:ext cx="1295400" cy="2887663"/>
          </a:xfrm>
          <a:custGeom>
            <a:avLst/>
            <a:gdLst>
              <a:gd name="T0" fmla="*/ 2147483647 w 2277"/>
              <a:gd name="T1" fmla="*/ 2147483647 h 3067"/>
              <a:gd name="T2" fmla="*/ 2147483647 w 2277"/>
              <a:gd name="T3" fmla="*/ 2147483647 h 3067"/>
              <a:gd name="T4" fmla="*/ 2147483647 w 2277"/>
              <a:gd name="T5" fmla="*/ 2147483647 h 3067"/>
              <a:gd name="T6" fmla="*/ 2147483647 w 2277"/>
              <a:gd name="T7" fmla="*/ 2147483647 h 3067"/>
              <a:gd name="T8" fmla="*/ 2147483647 w 2277"/>
              <a:gd name="T9" fmla="*/ 2147483647 h 3067"/>
              <a:gd name="T10" fmla="*/ 2147483647 w 2277"/>
              <a:gd name="T11" fmla="*/ 2147483647 h 3067"/>
              <a:gd name="T12" fmla="*/ 2147483647 w 2277"/>
              <a:gd name="T13" fmla="*/ 2147483647 h 3067"/>
              <a:gd name="T14" fmla="*/ 2147483647 w 2277"/>
              <a:gd name="T15" fmla="*/ 2147483647 h 3067"/>
              <a:gd name="T16" fmla="*/ 2147483647 w 2277"/>
              <a:gd name="T17" fmla="*/ 2147483647 h 3067"/>
              <a:gd name="T18" fmla="*/ 2147483647 w 2277"/>
              <a:gd name="T19" fmla="*/ 2147483647 h 3067"/>
              <a:gd name="T20" fmla="*/ 2147483647 w 2277"/>
              <a:gd name="T21" fmla="*/ 2147483647 h 3067"/>
              <a:gd name="T22" fmla="*/ 2147483647 w 2277"/>
              <a:gd name="T23" fmla="*/ 2147483647 h 3067"/>
              <a:gd name="T24" fmla="*/ 2147483647 w 2277"/>
              <a:gd name="T25" fmla="*/ 2147483647 h 3067"/>
              <a:gd name="T26" fmla="*/ 2147483647 w 2277"/>
              <a:gd name="T27" fmla="*/ 2147483647 h 3067"/>
              <a:gd name="T28" fmla="*/ 2147483647 w 2277"/>
              <a:gd name="T29" fmla="*/ 2147483647 h 3067"/>
              <a:gd name="T30" fmla="*/ 2147483647 w 2277"/>
              <a:gd name="T31" fmla="*/ 2147483647 h 3067"/>
              <a:gd name="T32" fmla="*/ 2147483647 w 2277"/>
              <a:gd name="T33" fmla="*/ 2147483647 h 3067"/>
              <a:gd name="T34" fmla="*/ 2147483647 w 2277"/>
              <a:gd name="T35" fmla="*/ 2147483647 h 3067"/>
              <a:gd name="T36" fmla="*/ 2147483647 w 2277"/>
              <a:gd name="T37" fmla="*/ 2147483647 h 3067"/>
              <a:gd name="T38" fmla="*/ 2147483647 w 2277"/>
              <a:gd name="T39" fmla="*/ 2147483647 h 3067"/>
              <a:gd name="T40" fmla="*/ 2147483647 w 2277"/>
              <a:gd name="T41" fmla="*/ 2147483647 h 3067"/>
              <a:gd name="T42" fmla="*/ 2147483647 w 2277"/>
              <a:gd name="T43" fmla="*/ 2147483647 h 3067"/>
              <a:gd name="T44" fmla="*/ 2147483647 w 2277"/>
              <a:gd name="T45" fmla="*/ 2147483647 h 3067"/>
              <a:gd name="T46" fmla="*/ 2147483647 w 2277"/>
              <a:gd name="T47" fmla="*/ 2147483647 h 3067"/>
              <a:gd name="T48" fmla="*/ 2147483647 w 2277"/>
              <a:gd name="T49" fmla="*/ 2147483647 h 3067"/>
              <a:gd name="T50" fmla="*/ 2147483647 w 2277"/>
              <a:gd name="T51" fmla="*/ 2147483647 h 3067"/>
              <a:gd name="T52" fmla="*/ 2147483647 w 2277"/>
              <a:gd name="T53" fmla="*/ 2147483647 h 3067"/>
              <a:gd name="T54" fmla="*/ 2147483647 w 2277"/>
              <a:gd name="T55" fmla="*/ 2147483647 h 3067"/>
              <a:gd name="T56" fmla="*/ 2147483647 w 2277"/>
              <a:gd name="T57" fmla="*/ 2147483647 h 3067"/>
              <a:gd name="T58" fmla="*/ 2147483647 w 2277"/>
              <a:gd name="T59" fmla="*/ 2147483647 h 3067"/>
              <a:gd name="T60" fmla="*/ 2147483647 w 2277"/>
              <a:gd name="T61" fmla="*/ 2147483647 h 3067"/>
              <a:gd name="T62" fmla="*/ 2147483647 w 2277"/>
              <a:gd name="T63" fmla="*/ 2147483647 h 3067"/>
              <a:gd name="T64" fmla="*/ 2147483647 w 2277"/>
              <a:gd name="T65" fmla="*/ 2147483647 h 3067"/>
              <a:gd name="T66" fmla="*/ 2147483647 w 2277"/>
              <a:gd name="T67" fmla="*/ 2147483647 h 3067"/>
              <a:gd name="T68" fmla="*/ 2147483647 w 2277"/>
              <a:gd name="T69" fmla="*/ 2147483647 h 3067"/>
              <a:gd name="T70" fmla="*/ 2147483647 w 2277"/>
              <a:gd name="T71" fmla="*/ 2147483647 h 3067"/>
              <a:gd name="T72" fmla="*/ 2147483647 w 2277"/>
              <a:gd name="T73" fmla="*/ 2147483647 h 3067"/>
              <a:gd name="T74" fmla="*/ 2147483647 w 2277"/>
              <a:gd name="T75" fmla="*/ 2147483647 h 3067"/>
              <a:gd name="T76" fmla="*/ 2147483647 w 2277"/>
              <a:gd name="T77" fmla="*/ 2147483647 h 3067"/>
              <a:gd name="T78" fmla="*/ 2147483647 w 2277"/>
              <a:gd name="T79" fmla="*/ 2147483647 h 3067"/>
              <a:gd name="T80" fmla="*/ 2147483647 w 2277"/>
              <a:gd name="T81" fmla="*/ 2147483647 h 3067"/>
              <a:gd name="T82" fmla="*/ 2147483647 w 2277"/>
              <a:gd name="T83" fmla="*/ 2147483647 h 3067"/>
              <a:gd name="T84" fmla="*/ 2147483647 w 2277"/>
              <a:gd name="T85" fmla="*/ 2147483647 h 3067"/>
              <a:gd name="T86" fmla="*/ 2147483647 w 2277"/>
              <a:gd name="T87" fmla="*/ 2147483647 h 3067"/>
              <a:gd name="T88" fmla="*/ 2147483647 w 2277"/>
              <a:gd name="T89" fmla="*/ 2147483647 h 3067"/>
              <a:gd name="T90" fmla="*/ 2147483647 w 2277"/>
              <a:gd name="T91" fmla="*/ 2147483647 h 3067"/>
              <a:gd name="T92" fmla="*/ 2147483647 w 2277"/>
              <a:gd name="T93" fmla="*/ 2147483647 h 3067"/>
              <a:gd name="T94" fmla="*/ 2147483647 w 2277"/>
              <a:gd name="T95" fmla="*/ 2147483647 h 3067"/>
              <a:gd name="T96" fmla="*/ 2147483647 w 2277"/>
              <a:gd name="T97" fmla="*/ 2147483647 h 3067"/>
              <a:gd name="T98" fmla="*/ 2147483647 w 2277"/>
              <a:gd name="T99" fmla="*/ 2147483647 h 3067"/>
              <a:gd name="T100" fmla="*/ 2147483647 w 2277"/>
              <a:gd name="T101" fmla="*/ 2147483647 h 3067"/>
              <a:gd name="T102" fmla="*/ 2147483647 w 2277"/>
              <a:gd name="T103" fmla="*/ 2147483647 h 3067"/>
              <a:gd name="T104" fmla="*/ 2147483647 w 2277"/>
              <a:gd name="T105" fmla="*/ 2147483647 h 3067"/>
              <a:gd name="T106" fmla="*/ 2147483647 w 2277"/>
              <a:gd name="T107" fmla="*/ 2147483647 h 3067"/>
              <a:gd name="T108" fmla="*/ 2147483647 w 2277"/>
              <a:gd name="T109" fmla="*/ 2147483647 h 3067"/>
              <a:gd name="T110" fmla="*/ 2147483647 w 2277"/>
              <a:gd name="T111" fmla="*/ 0 h 306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277"/>
              <a:gd name="T169" fmla="*/ 0 h 3067"/>
              <a:gd name="T170" fmla="*/ 2277 w 2277"/>
              <a:gd name="T171" fmla="*/ 3067 h 306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277" h="3067">
                <a:moveTo>
                  <a:pt x="1064" y="516"/>
                </a:moveTo>
                <a:cubicBezTo>
                  <a:pt x="1058" y="605"/>
                  <a:pt x="1053" y="686"/>
                  <a:pt x="1038" y="774"/>
                </a:cubicBezTo>
                <a:cubicBezTo>
                  <a:pt x="1032" y="947"/>
                  <a:pt x="1014" y="1109"/>
                  <a:pt x="995" y="1281"/>
                </a:cubicBezTo>
                <a:cubicBezTo>
                  <a:pt x="989" y="1326"/>
                  <a:pt x="991" y="1409"/>
                  <a:pt x="952" y="1445"/>
                </a:cubicBezTo>
                <a:cubicBezTo>
                  <a:pt x="887" y="1503"/>
                  <a:pt x="830" y="1499"/>
                  <a:pt x="746" y="1513"/>
                </a:cubicBezTo>
                <a:cubicBezTo>
                  <a:pt x="654" y="1510"/>
                  <a:pt x="562" y="1512"/>
                  <a:pt x="471" y="1505"/>
                </a:cubicBezTo>
                <a:cubicBezTo>
                  <a:pt x="442" y="1502"/>
                  <a:pt x="448" y="1480"/>
                  <a:pt x="428" y="1470"/>
                </a:cubicBezTo>
                <a:cubicBezTo>
                  <a:pt x="392" y="1452"/>
                  <a:pt x="344" y="1448"/>
                  <a:pt x="307" y="1436"/>
                </a:cubicBezTo>
                <a:cubicBezTo>
                  <a:pt x="154" y="1443"/>
                  <a:pt x="128" y="1421"/>
                  <a:pt x="40" y="1505"/>
                </a:cubicBezTo>
                <a:cubicBezTo>
                  <a:pt x="15" y="1585"/>
                  <a:pt x="0" y="1705"/>
                  <a:pt x="75" y="1754"/>
                </a:cubicBezTo>
                <a:cubicBezTo>
                  <a:pt x="116" y="1816"/>
                  <a:pt x="154" y="1859"/>
                  <a:pt x="230" y="1875"/>
                </a:cubicBezTo>
                <a:cubicBezTo>
                  <a:pt x="359" y="1864"/>
                  <a:pt x="334" y="1885"/>
                  <a:pt x="402" y="1814"/>
                </a:cubicBezTo>
                <a:cubicBezTo>
                  <a:pt x="421" y="1753"/>
                  <a:pt x="479" y="1706"/>
                  <a:pt x="539" y="1685"/>
                </a:cubicBezTo>
                <a:cubicBezTo>
                  <a:pt x="677" y="1693"/>
                  <a:pt x="812" y="1705"/>
                  <a:pt x="952" y="1711"/>
                </a:cubicBezTo>
                <a:cubicBezTo>
                  <a:pt x="968" y="1736"/>
                  <a:pt x="987" y="1754"/>
                  <a:pt x="1004" y="1780"/>
                </a:cubicBezTo>
                <a:cubicBezTo>
                  <a:pt x="1030" y="1893"/>
                  <a:pt x="1003" y="2013"/>
                  <a:pt x="1038" y="2124"/>
                </a:cubicBezTo>
                <a:cubicBezTo>
                  <a:pt x="1055" y="2270"/>
                  <a:pt x="1060" y="2403"/>
                  <a:pt x="1047" y="2554"/>
                </a:cubicBezTo>
                <a:cubicBezTo>
                  <a:pt x="1045" y="2568"/>
                  <a:pt x="1021" y="2587"/>
                  <a:pt x="1012" y="2597"/>
                </a:cubicBezTo>
                <a:cubicBezTo>
                  <a:pt x="980" y="2627"/>
                  <a:pt x="950" y="2656"/>
                  <a:pt x="926" y="2692"/>
                </a:cubicBezTo>
                <a:cubicBezTo>
                  <a:pt x="911" y="2738"/>
                  <a:pt x="878" y="2771"/>
                  <a:pt x="866" y="2821"/>
                </a:cubicBezTo>
                <a:cubicBezTo>
                  <a:pt x="869" y="2846"/>
                  <a:pt x="868" y="2872"/>
                  <a:pt x="875" y="2898"/>
                </a:cubicBezTo>
                <a:cubicBezTo>
                  <a:pt x="880" y="2919"/>
                  <a:pt x="943" y="2975"/>
                  <a:pt x="944" y="2976"/>
                </a:cubicBezTo>
                <a:cubicBezTo>
                  <a:pt x="1023" y="3033"/>
                  <a:pt x="1058" y="3039"/>
                  <a:pt x="1159" y="3053"/>
                </a:cubicBezTo>
                <a:cubicBezTo>
                  <a:pt x="1200" y="3064"/>
                  <a:pt x="1237" y="3067"/>
                  <a:pt x="1271" y="3036"/>
                </a:cubicBezTo>
                <a:cubicBezTo>
                  <a:pt x="1285" y="3005"/>
                  <a:pt x="1298" y="2982"/>
                  <a:pt x="1322" y="2958"/>
                </a:cubicBezTo>
                <a:cubicBezTo>
                  <a:pt x="1339" y="2909"/>
                  <a:pt x="1349" y="2860"/>
                  <a:pt x="1365" y="2812"/>
                </a:cubicBezTo>
                <a:cubicBezTo>
                  <a:pt x="1357" y="2655"/>
                  <a:pt x="1390" y="2581"/>
                  <a:pt x="1245" y="2537"/>
                </a:cubicBezTo>
                <a:cubicBezTo>
                  <a:pt x="1235" y="2508"/>
                  <a:pt x="1219" y="2487"/>
                  <a:pt x="1210" y="2459"/>
                </a:cubicBezTo>
                <a:cubicBezTo>
                  <a:pt x="1213" y="2353"/>
                  <a:pt x="1214" y="2246"/>
                  <a:pt x="1219" y="2141"/>
                </a:cubicBezTo>
                <a:cubicBezTo>
                  <a:pt x="1220" y="2112"/>
                  <a:pt x="1224" y="2083"/>
                  <a:pt x="1228" y="2055"/>
                </a:cubicBezTo>
                <a:cubicBezTo>
                  <a:pt x="1243" y="1930"/>
                  <a:pt x="1346" y="1974"/>
                  <a:pt x="1468" y="1969"/>
                </a:cubicBezTo>
                <a:cubicBezTo>
                  <a:pt x="1557" y="1884"/>
                  <a:pt x="1466" y="1801"/>
                  <a:pt x="1382" y="1780"/>
                </a:cubicBezTo>
                <a:cubicBezTo>
                  <a:pt x="1354" y="1751"/>
                  <a:pt x="1351" y="1730"/>
                  <a:pt x="1339" y="1694"/>
                </a:cubicBezTo>
                <a:cubicBezTo>
                  <a:pt x="1366" y="1534"/>
                  <a:pt x="1554" y="1644"/>
                  <a:pt x="1675" y="1660"/>
                </a:cubicBezTo>
                <a:cubicBezTo>
                  <a:pt x="1703" y="1668"/>
                  <a:pt x="1752" y="1703"/>
                  <a:pt x="1752" y="1703"/>
                </a:cubicBezTo>
                <a:cubicBezTo>
                  <a:pt x="1757" y="1711"/>
                  <a:pt x="1761" y="1721"/>
                  <a:pt x="1769" y="1728"/>
                </a:cubicBezTo>
                <a:cubicBezTo>
                  <a:pt x="1776" y="1733"/>
                  <a:pt x="1788" y="1730"/>
                  <a:pt x="1795" y="1737"/>
                </a:cubicBezTo>
                <a:cubicBezTo>
                  <a:pt x="1801" y="1743"/>
                  <a:pt x="1797" y="1756"/>
                  <a:pt x="1804" y="1763"/>
                </a:cubicBezTo>
                <a:cubicBezTo>
                  <a:pt x="1824" y="1783"/>
                  <a:pt x="1852" y="1794"/>
                  <a:pt x="1873" y="1814"/>
                </a:cubicBezTo>
                <a:cubicBezTo>
                  <a:pt x="2046" y="1805"/>
                  <a:pt x="2017" y="1828"/>
                  <a:pt x="2131" y="1746"/>
                </a:cubicBezTo>
                <a:cubicBezTo>
                  <a:pt x="2154" y="1728"/>
                  <a:pt x="2178" y="1714"/>
                  <a:pt x="2200" y="1694"/>
                </a:cubicBezTo>
                <a:cubicBezTo>
                  <a:pt x="2214" y="1679"/>
                  <a:pt x="2243" y="1651"/>
                  <a:pt x="2243" y="1651"/>
                </a:cubicBezTo>
                <a:cubicBezTo>
                  <a:pt x="2257" y="1622"/>
                  <a:pt x="2266" y="1595"/>
                  <a:pt x="2277" y="1565"/>
                </a:cubicBezTo>
                <a:cubicBezTo>
                  <a:pt x="2274" y="1510"/>
                  <a:pt x="2275" y="1455"/>
                  <a:pt x="2268" y="1402"/>
                </a:cubicBezTo>
                <a:cubicBezTo>
                  <a:pt x="2266" y="1393"/>
                  <a:pt x="2254" y="1391"/>
                  <a:pt x="2251" y="1384"/>
                </a:cubicBezTo>
                <a:cubicBezTo>
                  <a:pt x="2245" y="1373"/>
                  <a:pt x="2250" y="1359"/>
                  <a:pt x="2243" y="1350"/>
                </a:cubicBezTo>
                <a:cubicBezTo>
                  <a:pt x="2232" y="1337"/>
                  <a:pt x="2158" y="1313"/>
                  <a:pt x="2139" y="1307"/>
                </a:cubicBezTo>
                <a:cubicBezTo>
                  <a:pt x="1850" y="1318"/>
                  <a:pt x="1992" y="1301"/>
                  <a:pt x="1864" y="1341"/>
                </a:cubicBezTo>
                <a:cubicBezTo>
                  <a:pt x="1840" y="1364"/>
                  <a:pt x="1802" y="1407"/>
                  <a:pt x="1769" y="1419"/>
                </a:cubicBezTo>
                <a:cubicBezTo>
                  <a:pt x="1752" y="1424"/>
                  <a:pt x="1734" y="1430"/>
                  <a:pt x="1718" y="1436"/>
                </a:cubicBezTo>
                <a:cubicBezTo>
                  <a:pt x="1709" y="1438"/>
                  <a:pt x="1692" y="1445"/>
                  <a:pt x="1692" y="1445"/>
                </a:cubicBezTo>
                <a:cubicBezTo>
                  <a:pt x="1629" y="1442"/>
                  <a:pt x="1565" y="1441"/>
                  <a:pt x="1503" y="1436"/>
                </a:cubicBezTo>
                <a:cubicBezTo>
                  <a:pt x="1436" y="1430"/>
                  <a:pt x="1374" y="1388"/>
                  <a:pt x="1314" y="1367"/>
                </a:cubicBezTo>
                <a:cubicBezTo>
                  <a:pt x="1289" y="1343"/>
                  <a:pt x="1277" y="1320"/>
                  <a:pt x="1262" y="1290"/>
                </a:cubicBezTo>
                <a:cubicBezTo>
                  <a:pt x="1266" y="907"/>
                  <a:pt x="1262" y="698"/>
                  <a:pt x="1296" y="378"/>
                </a:cubicBezTo>
                <a:cubicBezTo>
                  <a:pt x="1287" y="11"/>
                  <a:pt x="1288" y="137"/>
                  <a:pt x="1288" y="0"/>
                </a:cubicBezTo>
              </a:path>
            </a:pathLst>
          </a:custGeom>
          <a:noFill/>
          <a:ln w="1905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279" name="Text Box 8"/>
          <p:cNvSpPr txBox="1">
            <a:spLocks noChangeArrowheads="1"/>
          </p:cNvSpPr>
          <p:nvPr/>
        </p:nvSpPr>
        <p:spPr bwMode="auto">
          <a:xfrm>
            <a:off x="4151313" y="4343400"/>
            <a:ext cx="1182687"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b="1">
                <a:latin typeface="Helvetica" charset="0"/>
              </a:rPr>
              <a:t>U  A  C</a:t>
            </a:r>
          </a:p>
        </p:txBody>
      </p:sp>
      <p:sp>
        <p:nvSpPr>
          <p:cNvPr id="54280" name="Freeform 9"/>
          <p:cNvSpPr>
            <a:spLocks/>
          </p:cNvSpPr>
          <p:nvPr/>
        </p:nvSpPr>
        <p:spPr bwMode="auto">
          <a:xfrm flipH="1">
            <a:off x="5486400" y="1600200"/>
            <a:ext cx="1371600" cy="2887663"/>
          </a:xfrm>
          <a:custGeom>
            <a:avLst/>
            <a:gdLst>
              <a:gd name="T0" fmla="*/ 2147483647 w 2277"/>
              <a:gd name="T1" fmla="*/ 2147483647 h 3067"/>
              <a:gd name="T2" fmla="*/ 2147483647 w 2277"/>
              <a:gd name="T3" fmla="*/ 2147483647 h 3067"/>
              <a:gd name="T4" fmla="*/ 2147483647 w 2277"/>
              <a:gd name="T5" fmla="*/ 2147483647 h 3067"/>
              <a:gd name="T6" fmla="*/ 2147483647 w 2277"/>
              <a:gd name="T7" fmla="*/ 2147483647 h 3067"/>
              <a:gd name="T8" fmla="*/ 2147483647 w 2277"/>
              <a:gd name="T9" fmla="*/ 2147483647 h 3067"/>
              <a:gd name="T10" fmla="*/ 2147483647 w 2277"/>
              <a:gd name="T11" fmla="*/ 2147483647 h 3067"/>
              <a:gd name="T12" fmla="*/ 2147483647 w 2277"/>
              <a:gd name="T13" fmla="*/ 2147483647 h 3067"/>
              <a:gd name="T14" fmla="*/ 2147483647 w 2277"/>
              <a:gd name="T15" fmla="*/ 2147483647 h 3067"/>
              <a:gd name="T16" fmla="*/ 2147483647 w 2277"/>
              <a:gd name="T17" fmla="*/ 2147483647 h 3067"/>
              <a:gd name="T18" fmla="*/ 2147483647 w 2277"/>
              <a:gd name="T19" fmla="*/ 2147483647 h 3067"/>
              <a:gd name="T20" fmla="*/ 2147483647 w 2277"/>
              <a:gd name="T21" fmla="*/ 2147483647 h 3067"/>
              <a:gd name="T22" fmla="*/ 2147483647 w 2277"/>
              <a:gd name="T23" fmla="*/ 2147483647 h 3067"/>
              <a:gd name="T24" fmla="*/ 2147483647 w 2277"/>
              <a:gd name="T25" fmla="*/ 2147483647 h 3067"/>
              <a:gd name="T26" fmla="*/ 2147483647 w 2277"/>
              <a:gd name="T27" fmla="*/ 2147483647 h 3067"/>
              <a:gd name="T28" fmla="*/ 2147483647 w 2277"/>
              <a:gd name="T29" fmla="*/ 2147483647 h 3067"/>
              <a:gd name="T30" fmla="*/ 2147483647 w 2277"/>
              <a:gd name="T31" fmla="*/ 2147483647 h 3067"/>
              <a:gd name="T32" fmla="*/ 2147483647 w 2277"/>
              <a:gd name="T33" fmla="*/ 2147483647 h 3067"/>
              <a:gd name="T34" fmla="*/ 2147483647 w 2277"/>
              <a:gd name="T35" fmla="*/ 2147483647 h 3067"/>
              <a:gd name="T36" fmla="*/ 2147483647 w 2277"/>
              <a:gd name="T37" fmla="*/ 2147483647 h 3067"/>
              <a:gd name="T38" fmla="*/ 2147483647 w 2277"/>
              <a:gd name="T39" fmla="*/ 2147483647 h 3067"/>
              <a:gd name="T40" fmla="*/ 2147483647 w 2277"/>
              <a:gd name="T41" fmla="*/ 2147483647 h 3067"/>
              <a:gd name="T42" fmla="*/ 2147483647 w 2277"/>
              <a:gd name="T43" fmla="*/ 2147483647 h 3067"/>
              <a:gd name="T44" fmla="*/ 2147483647 w 2277"/>
              <a:gd name="T45" fmla="*/ 2147483647 h 3067"/>
              <a:gd name="T46" fmla="*/ 2147483647 w 2277"/>
              <a:gd name="T47" fmla="*/ 2147483647 h 3067"/>
              <a:gd name="T48" fmla="*/ 2147483647 w 2277"/>
              <a:gd name="T49" fmla="*/ 2147483647 h 3067"/>
              <a:gd name="T50" fmla="*/ 2147483647 w 2277"/>
              <a:gd name="T51" fmla="*/ 2147483647 h 3067"/>
              <a:gd name="T52" fmla="*/ 2147483647 w 2277"/>
              <a:gd name="T53" fmla="*/ 2147483647 h 3067"/>
              <a:gd name="T54" fmla="*/ 2147483647 w 2277"/>
              <a:gd name="T55" fmla="*/ 2147483647 h 3067"/>
              <a:gd name="T56" fmla="*/ 2147483647 w 2277"/>
              <a:gd name="T57" fmla="*/ 2147483647 h 3067"/>
              <a:gd name="T58" fmla="*/ 2147483647 w 2277"/>
              <a:gd name="T59" fmla="*/ 2147483647 h 3067"/>
              <a:gd name="T60" fmla="*/ 2147483647 w 2277"/>
              <a:gd name="T61" fmla="*/ 2147483647 h 3067"/>
              <a:gd name="T62" fmla="*/ 2147483647 w 2277"/>
              <a:gd name="T63" fmla="*/ 2147483647 h 3067"/>
              <a:gd name="T64" fmla="*/ 2147483647 w 2277"/>
              <a:gd name="T65" fmla="*/ 2147483647 h 3067"/>
              <a:gd name="T66" fmla="*/ 2147483647 w 2277"/>
              <a:gd name="T67" fmla="*/ 2147483647 h 3067"/>
              <a:gd name="T68" fmla="*/ 2147483647 w 2277"/>
              <a:gd name="T69" fmla="*/ 2147483647 h 3067"/>
              <a:gd name="T70" fmla="*/ 2147483647 w 2277"/>
              <a:gd name="T71" fmla="*/ 2147483647 h 3067"/>
              <a:gd name="T72" fmla="*/ 2147483647 w 2277"/>
              <a:gd name="T73" fmla="*/ 2147483647 h 3067"/>
              <a:gd name="T74" fmla="*/ 2147483647 w 2277"/>
              <a:gd name="T75" fmla="*/ 2147483647 h 3067"/>
              <a:gd name="T76" fmla="*/ 2147483647 w 2277"/>
              <a:gd name="T77" fmla="*/ 2147483647 h 3067"/>
              <a:gd name="T78" fmla="*/ 2147483647 w 2277"/>
              <a:gd name="T79" fmla="*/ 2147483647 h 3067"/>
              <a:gd name="T80" fmla="*/ 2147483647 w 2277"/>
              <a:gd name="T81" fmla="*/ 2147483647 h 3067"/>
              <a:gd name="T82" fmla="*/ 2147483647 w 2277"/>
              <a:gd name="T83" fmla="*/ 2147483647 h 3067"/>
              <a:gd name="T84" fmla="*/ 2147483647 w 2277"/>
              <a:gd name="T85" fmla="*/ 2147483647 h 3067"/>
              <a:gd name="T86" fmla="*/ 2147483647 w 2277"/>
              <a:gd name="T87" fmla="*/ 2147483647 h 3067"/>
              <a:gd name="T88" fmla="*/ 2147483647 w 2277"/>
              <a:gd name="T89" fmla="*/ 2147483647 h 3067"/>
              <a:gd name="T90" fmla="*/ 2147483647 w 2277"/>
              <a:gd name="T91" fmla="*/ 2147483647 h 3067"/>
              <a:gd name="T92" fmla="*/ 2147483647 w 2277"/>
              <a:gd name="T93" fmla="*/ 2147483647 h 3067"/>
              <a:gd name="T94" fmla="*/ 2147483647 w 2277"/>
              <a:gd name="T95" fmla="*/ 2147483647 h 3067"/>
              <a:gd name="T96" fmla="*/ 2147483647 w 2277"/>
              <a:gd name="T97" fmla="*/ 2147483647 h 3067"/>
              <a:gd name="T98" fmla="*/ 2147483647 w 2277"/>
              <a:gd name="T99" fmla="*/ 2147483647 h 3067"/>
              <a:gd name="T100" fmla="*/ 2147483647 w 2277"/>
              <a:gd name="T101" fmla="*/ 2147483647 h 3067"/>
              <a:gd name="T102" fmla="*/ 2147483647 w 2277"/>
              <a:gd name="T103" fmla="*/ 2147483647 h 3067"/>
              <a:gd name="T104" fmla="*/ 2147483647 w 2277"/>
              <a:gd name="T105" fmla="*/ 2147483647 h 3067"/>
              <a:gd name="T106" fmla="*/ 2147483647 w 2277"/>
              <a:gd name="T107" fmla="*/ 2147483647 h 3067"/>
              <a:gd name="T108" fmla="*/ 2147483647 w 2277"/>
              <a:gd name="T109" fmla="*/ 2147483647 h 3067"/>
              <a:gd name="T110" fmla="*/ 2147483647 w 2277"/>
              <a:gd name="T111" fmla="*/ 0 h 306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277"/>
              <a:gd name="T169" fmla="*/ 0 h 3067"/>
              <a:gd name="T170" fmla="*/ 2277 w 2277"/>
              <a:gd name="T171" fmla="*/ 3067 h 306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277" h="3067">
                <a:moveTo>
                  <a:pt x="1064" y="516"/>
                </a:moveTo>
                <a:cubicBezTo>
                  <a:pt x="1058" y="605"/>
                  <a:pt x="1053" y="686"/>
                  <a:pt x="1038" y="774"/>
                </a:cubicBezTo>
                <a:cubicBezTo>
                  <a:pt x="1032" y="947"/>
                  <a:pt x="1014" y="1109"/>
                  <a:pt x="995" y="1281"/>
                </a:cubicBezTo>
                <a:cubicBezTo>
                  <a:pt x="989" y="1326"/>
                  <a:pt x="991" y="1409"/>
                  <a:pt x="952" y="1445"/>
                </a:cubicBezTo>
                <a:cubicBezTo>
                  <a:pt x="887" y="1503"/>
                  <a:pt x="830" y="1499"/>
                  <a:pt x="746" y="1513"/>
                </a:cubicBezTo>
                <a:cubicBezTo>
                  <a:pt x="654" y="1510"/>
                  <a:pt x="562" y="1512"/>
                  <a:pt x="471" y="1505"/>
                </a:cubicBezTo>
                <a:cubicBezTo>
                  <a:pt x="442" y="1502"/>
                  <a:pt x="448" y="1480"/>
                  <a:pt x="428" y="1470"/>
                </a:cubicBezTo>
                <a:cubicBezTo>
                  <a:pt x="392" y="1452"/>
                  <a:pt x="344" y="1448"/>
                  <a:pt x="307" y="1436"/>
                </a:cubicBezTo>
                <a:cubicBezTo>
                  <a:pt x="154" y="1443"/>
                  <a:pt x="128" y="1421"/>
                  <a:pt x="40" y="1505"/>
                </a:cubicBezTo>
                <a:cubicBezTo>
                  <a:pt x="15" y="1585"/>
                  <a:pt x="0" y="1705"/>
                  <a:pt x="75" y="1754"/>
                </a:cubicBezTo>
                <a:cubicBezTo>
                  <a:pt x="116" y="1816"/>
                  <a:pt x="154" y="1859"/>
                  <a:pt x="230" y="1875"/>
                </a:cubicBezTo>
                <a:cubicBezTo>
                  <a:pt x="359" y="1864"/>
                  <a:pt x="334" y="1885"/>
                  <a:pt x="402" y="1814"/>
                </a:cubicBezTo>
                <a:cubicBezTo>
                  <a:pt x="421" y="1753"/>
                  <a:pt x="479" y="1706"/>
                  <a:pt x="539" y="1685"/>
                </a:cubicBezTo>
                <a:cubicBezTo>
                  <a:pt x="677" y="1693"/>
                  <a:pt x="812" y="1705"/>
                  <a:pt x="952" y="1711"/>
                </a:cubicBezTo>
                <a:cubicBezTo>
                  <a:pt x="968" y="1736"/>
                  <a:pt x="987" y="1754"/>
                  <a:pt x="1004" y="1780"/>
                </a:cubicBezTo>
                <a:cubicBezTo>
                  <a:pt x="1030" y="1893"/>
                  <a:pt x="1003" y="2013"/>
                  <a:pt x="1038" y="2124"/>
                </a:cubicBezTo>
                <a:cubicBezTo>
                  <a:pt x="1055" y="2270"/>
                  <a:pt x="1060" y="2403"/>
                  <a:pt x="1047" y="2554"/>
                </a:cubicBezTo>
                <a:cubicBezTo>
                  <a:pt x="1045" y="2568"/>
                  <a:pt x="1021" y="2587"/>
                  <a:pt x="1012" y="2597"/>
                </a:cubicBezTo>
                <a:cubicBezTo>
                  <a:pt x="980" y="2627"/>
                  <a:pt x="950" y="2656"/>
                  <a:pt x="926" y="2692"/>
                </a:cubicBezTo>
                <a:cubicBezTo>
                  <a:pt x="911" y="2738"/>
                  <a:pt x="878" y="2771"/>
                  <a:pt x="866" y="2821"/>
                </a:cubicBezTo>
                <a:cubicBezTo>
                  <a:pt x="869" y="2846"/>
                  <a:pt x="868" y="2872"/>
                  <a:pt x="875" y="2898"/>
                </a:cubicBezTo>
                <a:cubicBezTo>
                  <a:pt x="880" y="2919"/>
                  <a:pt x="943" y="2975"/>
                  <a:pt x="944" y="2976"/>
                </a:cubicBezTo>
                <a:cubicBezTo>
                  <a:pt x="1023" y="3033"/>
                  <a:pt x="1058" y="3039"/>
                  <a:pt x="1159" y="3053"/>
                </a:cubicBezTo>
                <a:cubicBezTo>
                  <a:pt x="1200" y="3064"/>
                  <a:pt x="1237" y="3067"/>
                  <a:pt x="1271" y="3036"/>
                </a:cubicBezTo>
                <a:cubicBezTo>
                  <a:pt x="1285" y="3005"/>
                  <a:pt x="1298" y="2982"/>
                  <a:pt x="1322" y="2958"/>
                </a:cubicBezTo>
                <a:cubicBezTo>
                  <a:pt x="1339" y="2909"/>
                  <a:pt x="1349" y="2860"/>
                  <a:pt x="1365" y="2812"/>
                </a:cubicBezTo>
                <a:cubicBezTo>
                  <a:pt x="1357" y="2655"/>
                  <a:pt x="1390" y="2581"/>
                  <a:pt x="1245" y="2537"/>
                </a:cubicBezTo>
                <a:cubicBezTo>
                  <a:pt x="1235" y="2508"/>
                  <a:pt x="1219" y="2487"/>
                  <a:pt x="1210" y="2459"/>
                </a:cubicBezTo>
                <a:cubicBezTo>
                  <a:pt x="1213" y="2353"/>
                  <a:pt x="1214" y="2246"/>
                  <a:pt x="1219" y="2141"/>
                </a:cubicBezTo>
                <a:cubicBezTo>
                  <a:pt x="1220" y="2112"/>
                  <a:pt x="1224" y="2083"/>
                  <a:pt x="1228" y="2055"/>
                </a:cubicBezTo>
                <a:cubicBezTo>
                  <a:pt x="1243" y="1930"/>
                  <a:pt x="1346" y="1974"/>
                  <a:pt x="1468" y="1969"/>
                </a:cubicBezTo>
                <a:cubicBezTo>
                  <a:pt x="1557" y="1884"/>
                  <a:pt x="1466" y="1801"/>
                  <a:pt x="1382" y="1780"/>
                </a:cubicBezTo>
                <a:cubicBezTo>
                  <a:pt x="1354" y="1751"/>
                  <a:pt x="1351" y="1730"/>
                  <a:pt x="1339" y="1694"/>
                </a:cubicBezTo>
                <a:cubicBezTo>
                  <a:pt x="1366" y="1534"/>
                  <a:pt x="1554" y="1644"/>
                  <a:pt x="1675" y="1660"/>
                </a:cubicBezTo>
                <a:cubicBezTo>
                  <a:pt x="1703" y="1668"/>
                  <a:pt x="1752" y="1703"/>
                  <a:pt x="1752" y="1703"/>
                </a:cubicBezTo>
                <a:cubicBezTo>
                  <a:pt x="1757" y="1711"/>
                  <a:pt x="1761" y="1721"/>
                  <a:pt x="1769" y="1728"/>
                </a:cubicBezTo>
                <a:cubicBezTo>
                  <a:pt x="1776" y="1733"/>
                  <a:pt x="1788" y="1730"/>
                  <a:pt x="1795" y="1737"/>
                </a:cubicBezTo>
                <a:cubicBezTo>
                  <a:pt x="1801" y="1743"/>
                  <a:pt x="1797" y="1756"/>
                  <a:pt x="1804" y="1763"/>
                </a:cubicBezTo>
                <a:cubicBezTo>
                  <a:pt x="1824" y="1783"/>
                  <a:pt x="1852" y="1794"/>
                  <a:pt x="1873" y="1814"/>
                </a:cubicBezTo>
                <a:cubicBezTo>
                  <a:pt x="2046" y="1805"/>
                  <a:pt x="2017" y="1828"/>
                  <a:pt x="2131" y="1746"/>
                </a:cubicBezTo>
                <a:cubicBezTo>
                  <a:pt x="2154" y="1728"/>
                  <a:pt x="2178" y="1714"/>
                  <a:pt x="2200" y="1694"/>
                </a:cubicBezTo>
                <a:cubicBezTo>
                  <a:pt x="2214" y="1679"/>
                  <a:pt x="2243" y="1651"/>
                  <a:pt x="2243" y="1651"/>
                </a:cubicBezTo>
                <a:cubicBezTo>
                  <a:pt x="2257" y="1622"/>
                  <a:pt x="2266" y="1595"/>
                  <a:pt x="2277" y="1565"/>
                </a:cubicBezTo>
                <a:cubicBezTo>
                  <a:pt x="2274" y="1510"/>
                  <a:pt x="2275" y="1455"/>
                  <a:pt x="2268" y="1402"/>
                </a:cubicBezTo>
                <a:cubicBezTo>
                  <a:pt x="2266" y="1393"/>
                  <a:pt x="2254" y="1391"/>
                  <a:pt x="2251" y="1384"/>
                </a:cubicBezTo>
                <a:cubicBezTo>
                  <a:pt x="2245" y="1373"/>
                  <a:pt x="2250" y="1359"/>
                  <a:pt x="2243" y="1350"/>
                </a:cubicBezTo>
                <a:cubicBezTo>
                  <a:pt x="2232" y="1337"/>
                  <a:pt x="2158" y="1313"/>
                  <a:pt x="2139" y="1307"/>
                </a:cubicBezTo>
                <a:cubicBezTo>
                  <a:pt x="1850" y="1318"/>
                  <a:pt x="1992" y="1301"/>
                  <a:pt x="1864" y="1341"/>
                </a:cubicBezTo>
                <a:cubicBezTo>
                  <a:pt x="1840" y="1364"/>
                  <a:pt x="1802" y="1407"/>
                  <a:pt x="1769" y="1419"/>
                </a:cubicBezTo>
                <a:cubicBezTo>
                  <a:pt x="1752" y="1424"/>
                  <a:pt x="1734" y="1430"/>
                  <a:pt x="1718" y="1436"/>
                </a:cubicBezTo>
                <a:cubicBezTo>
                  <a:pt x="1709" y="1438"/>
                  <a:pt x="1692" y="1445"/>
                  <a:pt x="1692" y="1445"/>
                </a:cubicBezTo>
                <a:cubicBezTo>
                  <a:pt x="1629" y="1442"/>
                  <a:pt x="1565" y="1441"/>
                  <a:pt x="1503" y="1436"/>
                </a:cubicBezTo>
                <a:cubicBezTo>
                  <a:pt x="1436" y="1430"/>
                  <a:pt x="1374" y="1388"/>
                  <a:pt x="1314" y="1367"/>
                </a:cubicBezTo>
                <a:cubicBezTo>
                  <a:pt x="1289" y="1343"/>
                  <a:pt x="1277" y="1320"/>
                  <a:pt x="1262" y="1290"/>
                </a:cubicBezTo>
                <a:cubicBezTo>
                  <a:pt x="1266" y="907"/>
                  <a:pt x="1262" y="698"/>
                  <a:pt x="1296" y="378"/>
                </a:cubicBezTo>
                <a:cubicBezTo>
                  <a:pt x="1287" y="11"/>
                  <a:pt x="1288" y="137"/>
                  <a:pt x="1288" y="0"/>
                </a:cubicBezTo>
              </a:path>
            </a:pathLst>
          </a:custGeom>
          <a:noFill/>
          <a:ln w="1905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4281" name="Text Box 10"/>
          <p:cNvSpPr txBox="1">
            <a:spLocks noChangeArrowheads="1"/>
          </p:cNvSpPr>
          <p:nvPr/>
        </p:nvSpPr>
        <p:spPr bwMode="auto">
          <a:xfrm>
            <a:off x="5562600" y="4343400"/>
            <a:ext cx="1214438"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b="1">
                <a:latin typeface="Helvetica" charset="0"/>
              </a:rPr>
              <a:t>C  G  G</a:t>
            </a:r>
          </a:p>
        </p:txBody>
      </p:sp>
      <p:sp>
        <p:nvSpPr>
          <p:cNvPr id="54282" name="Text Box 11"/>
          <p:cNvSpPr txBox="1">
            <a:spLocks noChangeArrowheads="1"/>
          </p:cNvSpPr>
          <p:nvPr/>
        </p:nvSpPr>
        <p:spPr bwMode="auto">
          <a:xfrm>
            <a:off x="762000" y="4648200"/>
            <a:ext cx="82010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b="1">
                <a:solidFill>
                  <a:schemeClr val="accent2"/>
                </a:solidFill>
                <a:latin typeface="Helvetica" charset="0"/>
              </a:rPr>
              <a:t>5</a:t>
            </a:r>
            <a:r>
              <a:rPr lang="ja-JP" altLang="en-US" b="1">
                <a:solidFill>
                  <a:schemeClr val="accent2"/>
                </a:solidFill>
                <a:latin typeface="Helvetica" charset="0"/>
              </a:rPr>
              <a:t>’</a:t>
            </a:r>
            <a:r>
              <a:rPr lang="en-US" altLang="ja-JP" b="1">
                <a:solidFill>
                  <a:schemeClr val="accent2"/>
                </a:solidFill>
                <a:latin typeface="Helvetica" charset="0"/>
              </a:rPr>
              <a:t> - </a:t>
            </a:r>
            <a:r>
              <a:rPr lang="en-US" altLang="ja-JP" sz="3600" b="1">
                <a:solidFill>
                  <a:schemeClr val="accent2"/>
                </a:solidFill>
                <a:latin typeface="Helvetica" charset="0"/>
              </a:rPr>
              <a:t>G C C A C C </a:t>
            </a:r>
            <a:r>
              <a:rPr lang="en-US" altLang="ja-JP" sz="3600" b="1">
                <a:solidFill>
                  <a:srgbClr val="FF0400"/>
                </a:solidFill>
                <a:latin typeface="Helvetica" charset="0"/>
              </a:rPr>
              <a:t>A U G</a:t>
            </a:r>
            <a:r>
              <a:rPr lang="en-US" altLang="ja-JP" sz="3600" b="1">
                <a:solidFill>
                  <a:schemeClr val="accent2"/>
                </a:solidFill>
                <a:latin typeface="Helvetica" charset="0"/>
              </a:rPr>
              <a:t> </a:t>
            </a:r>
            <a:r>
              <a:rPr lang="en-US" altLang="ja-JP" sz="3600" b="1">
                <a:solidFill>
                  <a:srgbClr val="BF0300"/>
                </a:solidFill>
                <a:latin typeface="Helvetica" charset="0"/>
              </a:rPr>
              <a:t>G C C </a:t>
            </a:r>
            <a:r>
              <a:rPr lang="en-US" altLang="ja-JP" sz="3600" b="1">
                <a:solidFill>
                  <a:srgbClr val="990200"/>
                </a:solidFill>
                <a:latin typeface="Helvetica" charset="0"/>
              </a:rPr>
              <a:t>U G A</a:t>
            </a:r>
            <a:r>
              <a:rPr lang="en-US" altLang="ja-JP" sz="3600" b="1">
                <a:solidFill>
                  <a:schemeClr val="accent2"/>
                </a:solidFill>
                <a:latin typeface="Helvetica" charset="0"/>
              </a:rPr>
              <a:t> - </a:t>
            </a:r>
            <a:r>
              <a:rPr lang="en-US" altLang="ja-JP" b="1">
                <a:solidFill>
                  <a:schemeClr val="accent2"/>
                </a:solidFill>
                <a:latin typeface="Helvetica" charset="0"/>
              </a:rPr>
              <a:t>3</a:t>
            </a:r>
            <a:r>
              <a:rPr lang="ja-JP" altLang="en-US" b="1">
                <a:solidFill>
                  <a:schemeClr val="accent2"/>
                </a:solidFill>
                <a:latin typeface="Helvetica" charset="0"/>
              </a:rPr>
              <a:t>’</a:t>
            </a:r>
            <a:endParaRPr lang="en-US" b="1">
              <a:solidFill>
                <a:schemeClr val="accent2"/>
              </a:solidFill>
              <a:latin typeface="Helvetica" charset="0"/>
            </a:endParaRPr>
          </a:p>
        </p:txBody>
      </p:sp>
      <p:sp>
        <p:nvSpPr>
          <p:cNvPr id="54283" name="AutoShape 12"/>
          <p:cNvSpPr>
            <a:spLocks noChangeArrowheads="1"/>
          </p:cNvSpPr>
          <p:nvPr/>
        </p:nvSpPr>
        <p:spPr bwMode="auto">
          <a:xfrm>
            <a:off x="5486400" y="2819400"/>
            <a:ext cx="1219200" cy="2362200"/>
          </a:xfrm>
          <a:prstGeom prst="roundRect">
            <a:avLst>
              <a:gd name="adj" fmla="val 16667"/>
            </a:avLst>
          </a:prstGeom>
          <a:noFill/>
          <a:ln w="28575">
            <a:solidFill>
              <a:srgbClr val="EEAC32"/>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pPr defTabSz="457200"/>
            <a:endParaRPr lang="en-US"/>
          </a:p>
        </p:txBody>
      </p:sp>
      <p:sp>
        <p:nvSpPr>
          <p:cNvPr id="54284" name="AutoShape 13"/>
          <p:cNvSpPr>
            <a:spLocks noChangeArrowheads="1"/>
          </p:cNvSpPr>
          <p:nvPr/>
        </p:nvSpPr>
        <p:spPr bwMode="auto">
          <a:xfrm>
            <a:off x="4114800" y="2819400"/>
            <a:ext cx="1219200" cy="2362200"/>
          </a:xfrm>
          <a:prstGeom prst="roundRect">
            <a:avLst>
              <a:gd name="adj" fmla="val 16667"/>
            </a:avLst>
          </a:prstGeom>
          <a:noFill/>
          <a:ln w="28575">
            <a:solidFill>
              <a:srgbClr val="EEAC32"/>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pPr defTabSz="457200"/>
            <a:endParaRPr lang="en-US"/>
          </a:p>
        </p:txBody>
      </p:sp>
      <p:sp>
        <p:nvSpPr>
          <p:cNvPr id="54285" name="Text Box 14"/>
          <p:cNvSpPr txBox="1">
            <a:spLocks noChangeArrowheads="1"/>
          </p:cNvSpPr>
          <p:nvPr/>
        </p:nvSpPr>
        <p:spPr bwMode="auto">
          <a:xfrm>
            <a:off x="4648200" y="1690688"/>
            <a:ext cx="4810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800" b="1">
                <a:solidFill>
                  <a:schemeClr val="accent1"/>
                </a:solidFill>
                <a:latin typeface="Helvetica" charset="0"/>
              </a:rPr>
              <a:t>5</a:t>
            </a:r>
            <a:r>
              <a:rPr lang="ja-JP" altLang="en-US" sz="2800" b="1">
                <a:solidFill>
                  <a:schemeClr val="accent1"/>
                </a:solidFill>
                <a:latin typeface="Helvetica" charset="0"/>
              </a:rPr>
              <a:t>’</a:t>
            </a:r>
            <a:endParaRPr lang="en-US" sz="2800" b="1">
              <a:solidFill>
                <a:schemeClr val="accent1"/>
              </a:solidFill>
              <a:latin typeface="Helvetica" charset="0"/>
            </a:endParaRPr>
          </a:p>
        </p:txBody>
      </p:sp>
      <p:sp>
        <p:nvSpPr>
          <p:cNvPr id="54286" name="Text Box 15"/>
          <p:cNvSpPr txBox="1">
            <a:spLocks noChangeArrowheads="1"/>
          </p:cNvSpPr>
          <p:nvPr/>
        </p:nvSpPr>
        <p:spPr bwMode="auto">
          <a:xfrm>
            <a:off x="6096000" y="1690688"/>
            <a:ext cx="4810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800" b="1">
                <a:solidFill>
                  <a:schemeClr val="accent1"/>
                </a:solidFill>
                <a:latin typeface="Helvetica" charset="0"/>
              </a:rPr>
              <a:t>5</a:t>
            </a:r>
            <a:r>
              <a:rPr lang="ja-JP" altLang="en-US" sz="2800" b="1">
                <a:solidFill>
                  <a:schemeClr val="accent1"/>
                </a:solidFill>
                <a:latin typeface="Helvetica" charset="0"/>
              </a:rPr>
              <a:t>’</a:t>
            </a:r>
            <a:endParaRPr lang="en-US" sz="2800" b="1">
              <a:solidFill>
                <a:schemeClr val="accent1"/>
              </a:solidFill>
              <a:latin typeface="Helvetica" charset="0"/>
            </a:endParaRPr>
          </a:p>
        </p:txBody>
      </p:sp>
      <p:sp>
        <p:nvSpPr>
          <p:cNvPr id="54287" name="Text Box 16"/>
          <p:cNvSpPr txBox="1">
            <a:spLocks noChangeArrowheads="1"/>
          </p:cNvSpPr>
          <p:nvPr/>
        </p:nvSpPr>
        <p:spPr bwMode="auto">
          <a:xfrm>
            <a:off x="4124325" y="2986088"/>
            <a:ext cx="11334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800" b="1">
                <a:solidFill>
                  <a:srgbClr val="D97B00"/>
                </a:solidFill>
                <a:latin typeface="Helvetica" charset="0"/>
              </a:rPr>
              <a:t>P site</a:t>
            </a:r>
          </a:p>
        </p:txBody>
      </p:sp>
      <p:sp>
        <p:nvSpPr>
          <p:cNvPr id="54288" name="Text Box 17"/>
          <p:cNvSpPr txBox="1">
            <a:spLocks noChangeArrowheads="1"/>
          </p:cNvSpPr>
          <p:nvPr/>
        </p:nvSpPr>
        <p:spPr bwMode="auto">
          <a:xfrm>
            <a:off x="5572125" y="2986088"/>
            <a:ext cx="11541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800" b="1">
                <a:solidFill>
                  <a:srgbClr val="D97B00"/>
                </a:solidFill>
                <a:latin typeface="Helvetica" charset="0"/>
              </a:rPr>
              <a:t>A site</a:t>
            </a:r>
          </a:p>
        </p:txBody>
      </p:sp>
      <p:sp>
        <p:nvSpPr>
          <p:cNvPr id="54289" name="Text Box 18"/>
          <p:cNvSpPr txBox="1">
            <a:spLocks noChangeArrowheads="1"/>
          </p:cNvSpPr>
          <p:nvPr/>
        </p:nvSpPr>
        <p:spPr bwMode="auto">
          <a:xfrm>
            <a:off x="2819400" y="2971800"/>
            <a:ext cx="11334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800" b="1">
                <a:solidFill>
                  <a:srgbClr val="D97B00"/>
                </a:solidFill>
                <a:latin typeface="Helvetica" charset="0"/>
              </a:rPr>
              <a:t>E site</a:t>
            </a:r>
          </a:p>
        </p:txBody>
      </p:sp>
      <p:sp>
        <p:nvSpPr>
          <p:cNvPr id="54290" name="AutoShape 19"/>
          <p:cNvSpPr>
            <a:spLocks noChangeArrowheads="1"/>
          </p:cNvSpPr>
          <p:nvPr/>
        </p:nvSpPr>
        <p:spPr bwMode="auto">
          <a:xfrm>
            <a:off x="2743200" y="2819400"/>
            <a:ext cx="1219200" cy="2362200"/>
          </a:xfrm>
          <a:prstGeom prst="roundRect">
            <a:avLst>
              <a:gd name="adj" fmla="val 16667"/>
            </a:avLst>
          </a:prstGeom>
          <a:noFill/>
          <a:ln w="28575">
            <a:solidFill>
              <a:srgbClr val="EEAC32"/>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pPr defTabSz="457200"/>
            <a:endParaRPr lang="en-US"/>
          </a:p>
        </p:txBody>
      </p:sp>
      <p:sp>
        <p:nvSpPr>
          <p:cNvPr id="153620" name="AutoShape 20"/>
          <p:cNvSpPr>
            <a:spLocks noChangeArrowheads="1"/>
          </p:cNvSpPr>
          <p:nvPr/>
        </p:nvSpPr>
        <p:spPr bwMode="auto">
          <a:xfrm rot="10800000">
            <a:off x="3276600" y="3886200"/>
            <a:ext cx="1524000" cy="5334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gradFill rotWithShape="0">
            <a:gsLst>
              <a:gs pos="0">
                <a:srgbClr val="FFA7D4"/>
              </a:gs>
              <a:gs pos="100000">
                <a:srgbClr val="FF4CA8"/>
              </a:gs>
            </a:gsLst>
            <a:lin ang="0" scaled="1"/>
          </a:gradFill>
          <a:ln w="9525">
            <a:solidFill>
              <a:schemeClr val="tx1"/>
            </a:solidFill>
            <a:miter lim="800000"/>
            <a:headEnd/>
            <a:tailEnd/>
          </a:ln>
        </p:spPr>
        <p:txBody>
          <a:bodyPr rot="10800000" wrap="none" anchor="ctr"/>
          <a:lstStyle/>
          <a:p>
            <a:endParaRPr lang="en-US"/>
          </a:p>
        </p:txBody>
      </p:sp>
      <p:sp>
        <p:nvSpPr>
          <p:cNvPr id="153621" name="AutoShape 21"/>
          <p:cNvSpPr>
            <a:spLocks noChangeArrowheads="1"/>
          </p:cNvSpPr>
          <p:nvPr/>
        </p:nvSpPr>
        <p:spPr bwMode="auto">
          <a:xfrm>
            <a:off x="4800600" y="5257800"/>
            <a:ext cx="1524000" cy="5334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gradFill rotWithShape="0">
            <a:gsLst>
              <a:gs pos="0">
                <a:srgbClr val="FFA7D4"/>
              </a:gs>
              <a:gs pos="100000">
                <a:srgbClr val="FF4CA8"/>
              </a:gs>
            </a:gsLst>
            <a:lin ang="0" scaled="1"/>
          </a:gradFill>
          <a:ln w="9525">
            <a:solidFill>
              <a:schemeClr val="tx1"/>
            </a:solidFill>
            <a:miter lim="800000"/>
            <a:headEnd/>
            <a:tailEnd/>
          </a:ln>
        </p:spPr>
        <p:txBody>
          <a:bodyPr wrap="none" anchor="ctr"/>
          <a:lstStyle/>
          <a:p>
            <a:endParaRPr lang="en-US"/>
          </a:p>
        </p:txBody>
      </p:sp>
      <p:sp>
        <p:nvSpPr>
          <p:cNvPr id="153622" name="Text Box 22"/>
          <p:cNvSpPr txBox="1">
            <a:spLocks noChangeArrowheads="1"/>
          </p:cNvSpPr>
          <p:nvPr/>
        </p:nvSpPr>
        <p:spPr bwMode="auto">
          <a:xfrm>
            <a:off x="1487488" y="5211763"/>
            <a:ext cx="31607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3200" b="1">
                <a:latin typeface="Helvetica" charset="0"/>
              </a:rPr>
              <a:t>GTP hydrolysis</a:t>
            </a:r>
          </a:p>
        </p:txBody>
      </p:sp>
    </p:spTree>
    <p:extLst>
      <p:ext uri="{BB962C8B-B14F-4D97-AF65-F5344CB8AC3E}">
        <p14:creationId xmlns:p14="http://schemas.microsoft.com/office/powerpoint/2010/main" val="1961309821"/>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153621"/>
                                        </p:tgtEl>
                                        <p:attrNameLst>
                                          <p:attrName>style.visibility</p:attrName>
                                        </p:attrNameLst>
                                      </p:cBhvr>
                                      <p:to>
                                        <p:strVal val="visible"/>
                                      </p:to>
                                    </p:set>
                                    <p:anim calcmode="lin" valueType="num">
                                      <p:cBhvr>
                                        <p:cTn id="7" dur="500" fill="hold"/>
                                        <p:tgtEl>
                                          <p:spTgt spid="153621"/>
                                        </p:tgtEl>
                                        <p:attrNameLst>
                                          <p:attrName>ppt_x</p:attrName>
                                        </p:attrNameLst>
                                      </p:cBhvr>
                                      <p:tavLst>
                                        <p:tav tm="0">
                                          <p:val>
                                            <p:strVal val="#ppt_x-#ppt_w/2"/>
                                          </p:val>
                                        </p:tav>
                                        <p:tav tm="100000">
                                          <p:val>
                                            <p:strVal val="#ppt_x"/>
                                          </p:val>
                                        </p:tav>
                                      </p:tavLst>
                                    </p:anim>
                                    <p:anim calcmode="lin" valueType="num">
                                      <p:cBhvr>
                                        <p:cTn id="8" dur="500" fill="hold"/>
                                        <p:tgtEl>
                                          <p:spTgt spid="153621"/>
                                        </p:tgtEl>
                                        <p:attrNameLst>
                                          <p:attrName>ppt_y</p:attrName>
                                        </p:attrNameLst>
                                      </p:cBhvr>
                                      <p:tavLst>
                                        <p:tav tm="0">
                                          <p:val>
                                            <p:strVal val="#ppt_y"/>
                                          </p:val>
                                        </p:tav>
                                        <p:tav tm="100000">
                                          <p:val>
                                            <p:strVal val="#ppt_y"/>
                                          </p:val>
                                        </p:tav>
                                      </p:tavLst>
                                    </p:anim>
                                    <p:anim calcmode="lin" valueType="num">
                                      <p:cBhvr>
                                        <p:cTn id="9" dur="500" fill="hold"/>
                                        <p:tgtEl>
                                          <p:spTgt spid="153621"/>
                                        </p:tgtEl>
                                        <p:attrNameLst>
                                          <p:attrName>ppt_w</p:attrName>
                                        </p:attrNameLst>
                                      </p:cBhvr>
                                      <p:tavLst>
                                        <p:tav tm="0">
                                          <p:val>
                                            <p:fltVal val="0"/>
                                          </p:val>
                                        </p:tav>
                                        <p:tav tm="100000">
                                          <p:val>
                                            <p:strVal val="#ppt_w"/>
                                          </p:val>
                                        </p:tav>
                                      </p:tavLst>
                                    </p:anim>
                                    <p:anim calcmode="lin" valueType="num">
                                      <p:cBhvr>
                                        <p:cTn id="10" dur="500" fill="hold"/>
                                        <p:tgtEl>
                                          <p:spTgt spid="153621"/>
                                        </p:tgtEl>
                                        <p:attrNameLst>
                                          <p:attrName>ppt_h</p:attrName>
                                        </p:attrNameLst>
                                      </p:cBhvr>
                                      <p:tavLst>
                                        <p:tav tm="0">
                                          <p:val>
                                            <p:strVal val="#ppt_h"/>
                                          </p:val>
                                        </p:tav>
                                        <p:tav tm="100000">
                                          <p:val>
                                            <p:strVal val="#ppt_h"/>
                                          </p:val>
                                        </p:tav>
                                      </p:tavLst>
                                    </p:anim>
                                  </p:childTnLst>
                                </p:cTn>
                              </p:par>
                            </p:childTnLst>
                          </p:cTn>
                        </p:par>
                        <p:par>
                          <p:cTn id="11" fill="hold" nodeType="afterGroup">
                            <p:stCondLst>
                              <p:cond delay="500"/>
                            </p:stCondLst>
                            <p:childTnLst>
                              <p:par>
                                <p:cTn id="12" presetID="17" presetClass="entr" presetSubtype="2" fill="hold" grpId="0" nodeType="afterEffect">
                                  <p:stCondLst>
                                    <p:cond delay="1000"/>
                                  </p:stCondLst>
                                  <p:childTnLst>
                                    <p:set>
                                      <p:cBhvr>
                                        <p:cTn id="13" dur="1" fill="hold">
                                          <p:stCondLst>
                                            <p:cond delay="0"/>
                                          </p:stCondLst>
                                        </p:cTn>
                                        <p:tgtEl>
                                          <p:spTgt spid="153620"/>
                                        </p:tgtEl>
                                        <p:attrNameLst>
                                          <p:attrName>style.visibility</p:attrName>
                                        </p:attrNameLst>
                                      </p:cBhvr>
                                      <p:to>
                                        <p:strVal val="visible"/>
                                      </p:to>
                                    </p:set>
                                    <p:anim calcmode="lin" valueType="num">
                                      <p:cBhvr>
                                        <p:cTn id="14" dur="500" fill="hold"/>
                                        <p:tgtEl>
                                          <p:spTgt spid="153620"/>
                                        </p:tgtEl>
                                        <p:attrNameLst>
                                          <p:attrName>ppt_x</p:attrName>
                                        </p:attrNameLst>
                                      </p:cBhvr>
                                      <p:tavLst>
                                        <p:tav tm="0">
                                          <p:val>
                                            <p:strVal val="#ppt_x+#ppt_w/2"/>
                                          </p:val>
                                        </p:tav>
                                        <p:tav tm="100000">
                                          <p:val>
                                            <p:strVal val="#ppt_x"/>
                                          </p:val>
                                        </p:tav>
                                      </p:tavLst>
                                    </p:anim>
                                    <p:anim calcmode="lin" valueType="num">
                                      <p:cBhvr>
                                        <p:cTn id="15" dur="500" fill="hold"/>
                                        <p:tgtEl>
                                          <p:spTgt spid="153620"/>
                                        </p:tgtEl>
                                        <p:attrNameLst>
                                          <p:attrName>ppt_y</p:attrName>
                                        </p:attrNameLst>
                                      </p:cBhvr>
                                      <p:tavLst>
                                        <p:tav tm="0">
                                          <p:val>
                                            <p:strVal val="#ppt_y"/>
                                          </p:val>
                                        </p:tav>
                                        <p:tav tm="100000">
                                          <p:val>
                                            <p:strVal val="#ppt_y"/>
                                          </p:val>
                                        </p:tav>
                                      </p:tavLst>
                                    </p:anim>
                                    <p:anim calcmode="lin" valueType="num">
                                      <p:cBhvr>
                                        <p:cTn id="16" dur="500" fill="hold"/>
                                        <p:tgtEl>
                                          <p:spTgt spid="153620"/>
                                        </p:tgtEl>
                                        <p:attrNameLst>
                                          <p:attrName>ppt_w</p:attrName>
                                        </p:attrNameLst>
                                      </p:cBhvr>
                                      <p:tavLst>
                                        <p:tav tm="0">
                                          <p:val>
                                            <p:fltVal val="0"/>
                                          </p:val>
                                        </p:tav>
                                        <p:tav tm="100000">
                                          <p:val>
                                            <p:strVal val="#ppt_w"/>
                                          </p:val>
                                        </p:tav>
                                      </p:tavLst>
                                    </p:anim>
                                    <p:anim calcmode="lin" valueType="num">
                                      <p:cBhvr>
                                        <p:cTn id="17" dur="500" fill="hold"/>
                                        <p:tgtEl>
                                          <p:spTgt spid="153620"/>
                                        </p:tgtEl>
                                        <p:attrNameLst>
                                          <p:attrName>ppt_h</p:attrName>
                                        </p:attrNameLst>
                                      </p:cBhvr>
                                      <p:tavLst>
                                        <p:tav tm="0">
                                          <p:val>
                                            <p:strVal val="#ppt_h"/>
                                          </p:val>
                                        </p:tav>
                                        <p:tav tm="100000">
                                          <p:val>
                                            <p:strVal val="#ppt_h"/>
                                          </p:val>
                                        </p:tav>
                                      </p:tavLst>
                                    </p:anim>
                                  </p:childTnLst>
                                </p:cTn>
                              </p:par>
                            </p:childTnLst>
                          </p:cTn>
                        </p:par>
                        <p:par>
                          <p:cTn id="18" fill="hold" nodeType="afterGroup">
                            <p:stCondLst>
                              <p:cond delay="2000"/>
                            </p:stCondLst>
                            <p:childTnLst>
                              <p:par>
                                <p:cTn id="19" presetID="19" presetClass="entr" presetSubtype="10" fill="hold" grpId="0" nodeType="afterEffect">
                                  <p:stCondLst>
                                    <p:cond delay="1000"/>
                                  </p:stCondLst>
                                  <p:childTnLst>
                                    <p:set>
                                      <p:cBhvr>
                                        <p:cTn id="20" dur="1" fill="hold">
                                          <p:stCondLst>
                                            <p:cond delay="0"/>
                                          </p:stCondLst>
                                        </p:cTn>
                                        <p:tgtEl>
                                          <p:spTgt spid="153622"/>
                                        </p:tgtEl>
                                        <p:attrNameLst>
                                          <p:attrName>style.visibility</p:attrName>
                                        </p:attrNameLst>
                                      </p:cBhvr>
                                      <p:to>
                                        <p:strVal val="visible"/>
                                      </p:to>
                                    </p:set>
                                    <p:anim calcmode="lin" valueType="num">
                                      <p:cBhvr>
                                        <p:cTn id="21" dur="5000" fill="hold"/>
                                        <p:tgtEl>
                                          <p:spTgt spid="153622"/>
                                        </p:tgtEl>
                                        <p:attrNameLst>
                                          <p:attrName>ppt_w</p:attrName>
                                        </p:attrNameLst>
                                      </p:cBhvr>
                                      <p:tavLst>
                                        <p:tav tm="0" fmla="#ppt_w*sin(2.5*pi*$)">
                                          <p:val>
                                            <p:fltVal val="0"/>
                                          </p:val>
                                        </p:tav>
                                        <p:tav tm="100000">
                                          <p:val>
                                            <p:fltVal val="1"/>
                                          </p:val>
                                        </p:tav>
                                      </p:tavLst>
                                    </p:anim>
                                    <p:anim calcmode="lin" valueType="num">
                                      <p:cBhvr>
                                        <p:cTn id="22" dur="5000" fill="hold"/>
                                        <p:tgtEl>
                                          <p:spTgt spid="15362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0" grpId="0" animBg="1"/>
      <p:bldP spid="153621" grpId="0" animBg="1"/>
      <p:bldP spid="153622"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ChangeArrowheads="1"/>
          </p:cNvSpPr>
          <p:nvPr>
            <p:ph type="title" idx="4294967295"/>
          </p:nvPr>
        </p:nvSpPr>
        <p:spPr>
          <a:xfrm>
            <a:off x="152400" y="76200"/>
            <a:ext cx="8839200" cy="685800"/>
          </a:xfrm>
        </p:spPr>
        <p:txBody>
          <a:bodyPr/>
          <a:lstStyle/>
          <a:p>
            <a:pPr eaLnBrk="1" hangingPunct="1"/>
            <a:r>
              <a:rPr lang="en-US" sz="3200">
                <a:latin typeface="Arial" charset="0"/>
              </a:rPr>
              <a:t>Details of translocation</a:t>
            </a:r>
          </a:p>
        </p:txBody>
      </p:sp>
      <p:sp>
        <p:nvSpPr>
          <p:cNvPr id="55298" name="Text Box 3"/>
          <p:cNvSpPr txBox="1">
            <a:spLocks noChangeArrowheads="1"/>
          </p:cNvSpPr>
          <p:nvPr/>
        </p:nvSpPr>
        <p:spPr bwMode="auto">
          <a:xfrm>
            <a:off x="5845175" y="1524000"/>
            <a:ext cx="8159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3200" b="1">
                <a:solidFill>
                  <a:srgbClr val="9200CC"/>
                </a:solidFill>
                <a:latin typeface="Helvetica" charset="0"/>
              </a:rPr>
              <a:t>Ala</a:t>
            </a:r>
          </a:p>
        </p:txBody>
      </p:sp>
      <p:sp>
        <p:nvSpPr>
          <p:cNvPr id="55299" name="Freeform 4"/>
          <p:cNvSpPr>
            <a:spLocks/>
          </p:cNvSpPr>
          <p:nvPr/>
        </p:nvSpPr>
        <p:spPr bwMode="auto">
          <a:xfrm>
            <a:off x="2590800" y="2286000"/>
            <a:ext cx="6019800" cy="3284538"/>
          </a:xfrm>
          <a:custGeom>
            <a:avLst/>
            <a:gdLst>
              <a:gd name="T0" fmla="*/ 2147483647 w 2865"/>
              <a:gd name="T1" fmla="*/ 2147483647 h 1441"/>
              <a:gd name="T2" fmla="*/ 2147483647 w 2865"/>
              <a:gd name="T3" fmla="*/ 2147483647 h 1441"/>
              <a:gd name="T4" fmla="*/ 2147483647 w 2865"/>
              <a:gd name="T5" fmla="*/ 2147483647 h 1441"/>
              <a:gd name="T6" fmla="*/ 2147483647 w 2865"/>
              <a:gd name="T7" fmla="*/ 2147483647 h 1441"/>
              <a:gd name="T8" fmla="*/ 2147483647 w 2865"/>
              <a:gd name="T9" fmla="*/ 2147483647 h 1441"/>
              <a:gd name="T10" fmla="*/ 2147483647 w 2865"/>
              <a:gd name="T11" fmla="*/ 2147483647 h 1441"/>
              <a:gd name="T12" fmla="*/ 2147483647 w 2865"/>
              <a:gd name="T13" fmla="*/ 2147483647 h 1441"/>
              <a:gd name="T14" fmla="*/ 2147483647 w 2865"/>
              <a:gd name="T15" fmla="*/ 2147483647 h 1441"/>
              <a:gd name="T16" fmla="*/ 2147483647 w 2865"/>
              <a:gd name="T17" fmla="*/ 2147483647 h 1441"/>
              <a:gd name="T18" fmla="*/ 2147483647 w 2865"/>
              <a:gd name="T19" fmla="*/ 2147483647 h 1441"/>
              <a:gd name="T20" fmla="*/ 2147483647 w 2865"/>
              <a:gd name="T21" fmla="*/ 2147483647 h 1441"/>
              <a:gd name="T22" fmla="*/ 2147483647 w 2865"/>
              <a:gd name="T23" fmla="*/ 2147483647 h 1441"/>
              <a:gd name="T24" fmla="*/ 2147483647 w 2865"/>
              <a:gd name="T25" fmla="*/ 2147483647 h 1441"/>
              <a:gd name="T26" fmla="*/ 2147483647 w 2865"/>
              <a:gd name="T27" fmla="*/ 2147483647 h 1441"/>
              <a:gd name="T28" fmla="*/ 2147483647 w 2865"/>
              <a:gd name="T29" fmla="*/ 2147483647 h 1441"/>
              <a:gd name="T30" fmla="*/ 2147483647 w 2865"/>
              <a:gd name="T31" fmla="*/ 2147483647 h 1441"/>
              <a:gd name="T32" fmla="*/ 2147483647 w 2865"/>
              <a:gd name="T33" fmla="*/ 2147483647 h 1441"/>
              <a:gd name="T34" fmla="*/ 2147483647 w 2865"/>
              <a:gd name="T35" fmla="*/ 2147483647 h 1441"/>
              <a:gd name="T36" fmla="*/ 2147483647 w 2865"/>
              <a:gd name="T37" fmla="*/ 2147483647 h 1441"/>
              <a:gd name="T38" fmla="*/ 2147483647 w 2865"/>
              <a:gd name="T39" fmla="*/ 2147483647 h 1441"/>
              <a:gd name="T40" fmla="*/ 2147483647 w 2865"/>
              <a:gd name="T41" fmla="*/ 2147483647 h 1441"/>
              <a:gd name="T42" fmla="*/ 2147483647 w 2865"/>
              <a:gd name="T43" fmla="*/ 2147483647 h 1441"/>
              <a:gd name="T44" fmla="*/ 2147483647 w 2865"/>
              <a:gd name="T45" fmla="*/ 2147483647 h 1441"/>
              <a:gd name="T46" fmla="*/ 2147483647 w 2865"/>
              <a:gd name="T47" fmla="*/ 2147483647 h 1441"/>
              <a:gd name="T48" fmla="*/ 2147483647 w 2865"/>
              <a:gd name="T49" fmla="*/ 2147483647 h 1441"/>
              <a:gd name="T50" fmla="*/ 2147483647 w 2865"/>
              <a:gd name="T51" fmla="*/ 2147483647 h 1441"/>
              <a:gd name="T52" fmla="*/ 2147483647 w 2865"/>
              <a:gd name="T53" fmla="*/ 2147483647 h 1441"/>
              <a:gd name="T54" fmla="*/ 2147483647 w 2865"/>
              <a:gd name="T55" fmla="*/ 2147483647 h 1441"/>
              <a:gd name="T56" fmla="*/ 2147483647 w 2865"/>
              <a:gd name="T57" fmla="*/ 2147483647 h 144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865"/>
              <a:gd name="T88" fmla="*/ 0 h 1441"/>
              <a:gd name="T89" fmla="*/ 2865 w 2865"/>
              <a:gd name="T90" fmla="*/ 1441 h 144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865" h="1441">
                <a:moveTo>
                  <a:pt x="1462" y="1405"/>
                </a:moveTo>
                <a:cubicBezTo>
                  <a:pt x="1097" y="1417"/>
                  <a:pt x="734" y="1404"/>
                  <a:pt x="370" y="1396"/>
                </a:cubicBezTo>
                <a:cubicBezTo>
                  <a:pt x="248" y="1363"/>
                  <a:pt x="117" y="1441"/>
                  <a:pt x="43" y="1327"/>
                </a:cubicBezTo>
                <a:cubicBezTo>
                  <a:pt x="0" y="1189"/>
                  <a:pt x="28" y="1052"/>
                  <a:pt x="35" y="906"/>
                </a:cubicBezTo>
                <a:cubicBezTo>
                  <a:pt x="42" y="730"/>
                  <a:pt x="149" y="574"/>
                  <a:pt x="250" y="441"/>
                </a:cubicBezTo>
                <a:cubicBezTo>
                  <a:pt x="292" y="384"/>
                  <a:pt x="388" y="259"/>
                  <a:pt x="456" y="244"/>
                </a:cubicBezTo>
                <a:cubicBezTo>
                  <a:pt x="575" y="163"/>
                  <a:pt x="695" y="111"/>
                  <a:pt x="834" y="72"/>
                </a:cubicBezTo>
                <a:cubicBezTo>
                  <a:pt x="857" y="65"/>
                  <a:pt x="869" y="56"/>
                  <a:pt x="895" y="54"/>
                </a:cubicBezTo>
                <a:cubicBezTo>
                  <a:pt x="981" y="43"/>
                  <a:pt x="1210" y="38"/>
                  <a:pt x="1256" y="37"/>
                </a:cubicBezTo>
                <a:cubicBezTo>
                  <a:pt x="1395" y="0"/>
                  <a:pt x="1560" y="24"/>
                  <a:pt x="1695" y="28"/>
                </a:cubicBezTo>
                <a:cubicBezTo>
                  <a:pt x="1792" y="39"/>
                  <a:pt x="1883" y="62"/>
                  <a:pt x="1979" y="80"/>
                </a:cubicBezTo>
                <a:cubicBezTo>
                  <a:pt x="2045" y="113"/>
                  <a:pt x="2121" y="104"/>
                  <a:pt x="2194" y="115"/>
                </a:cubicBezTo>
                <a:cubicBezTo>
                  <a:pt x="2231" y="140"/>
                  <a:pt x="2262" y="176"/>
                  <a:pt x="2305" y="192"/>
                </a:cubicBezTo>
                <a:cubicBezTo>
                  <a:pt x="2330" y="216"/>
                  <a:pt x="2357" y="241"/>
                  <a:pt x="2391" y="252"/>
                </a:cubicBezTo>
                <a:cubicBezTo>
                  <a:pt x="2427" y="286"/>
                  <a:pt x="2473" y="330"/>
                  <a:pt x="2520" y="347"/>
                </a:cubicBezTo>
                <a:cubicBezTo>
                  <a:pt x="2526" y="352"/>
                  <a:pt x="2530" y="359"/>
                  <a:pt x="2538" y="364"/>
                </a:cubicBezTo>
                <a:cubicBezTo>
                  <a:pt x="2545" y="368"/>
                  <a:pt x="2556" y="367"/>
                  <a:pt x="2563" y="373"/>
                </a:cubicBezTo>
                <a:cubicBezTo>
                  <a:pt x="2571" y="379"/>
                  <a:pt x="2573" y="390"/>
                  <a:pt x="2581" y="398"/>
                </a:cubicBezTo>
                <a:cubicBezTo>
                  <a:pt x="2594" y="411"/>
                  <a:pt x="2610" y="420"/>
                  <a:pt x="2624" y="433"/>
                </a:cubicBezTo>
                <a:cubicBezTo>
                  <a:pt x="2634" y="468"/>
                  <a:pt x="2654" y="481"/>
                  <a:pt x="2684" y="502"/>
                </a:cubicBezTo>
                <a:cubicBezTo>
                  <a:pt x="2717" y="551"/>
                  <a:pt x="2762" y="588"/>
                  <a:pt x="2796" y="639"/>
                </a:cubicBezTo>
                <a:cubicBezTo>
                  <a:pt x="2811" y="689"/>
                  <a:pt x="2831" y="734"/>
                  <a:pt x="2847" y="785"/>
                </a:cubicBezTo>
                <a:cubicBezTo>
                  <a:pt x="2852" y="802"/>
                  <a:pt x="2865" y="837"/>
                  <a:pt x="2865" y="837"/>
                </a:cubicBezTo>
                <a:cubicBezTo>
                  <a:pt x="2862" y="928"/>
                  <a:pt x="2860" y="1020"/>
                  <a:pt x="2856" y="1112"/>
                </a:cubicBezTo>
                <a:cubicBezTo>
                  <a:pt x="2852" y="1183"/>
                  <a:pt x="2846" y="1255"/>
                  <a:pt x="2839" y="1327"/>
                </a:cubicBezTo>
                <a:cubicBezTo>
                  <a:pt x="2834" y="1371"/>
                  <a:pt x="2779" y="1420"/>
                  <a:pt x="2735" y="1422"/>
                </a:cubicBezTo>
                <a:cubicBezTo>
                  <a:pt x="2546" y="1427"/>
                  <a:pt x="2357" y="1428"/>
                  <a:pt x="2168" y="1431"/>
                </a:cubicBezTo>
                <a:cubicBezTo>
                  <a:pt x="1932" y="1428"/>
                  <a:pt x="1697" y="1427"/>
                  <a:pt x="1462" y="1422"/>
                </a:cubicBezTo>
                <a:cubicBezTo>
                  <a:pt x="1396" y="1420"/>
                  <a:pt x="1460" y="1405"/>
                  <a:pt x="1462" y="1405"/>
                </a:cubicBezTo>
                <a:close/>
              </a:path>
            </a:pathLst>
          </a:custGeom>
          <a:noFill/>
          <a:ln w="76200">
            <a:solidFill>
              <a:srgbClr val="EEAC3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300" name="Freeform 5"/>
          <p:cNvSpPr>
            <a:spLocks/>
          </p:cNvSpPr>
          <p:nvPr/>
        </p:nvSpPr>
        <p:spPr bwMode="auto">
          <a:xfrm>
            <a:off x="2667000" y="5461000"/>
            <a:ext cx="5778500" cy="1168400"/>
          </a:xfrm>
          <a:custGeom>
            <a:avLst/>
            <a:gdLst>
              <a:gd name="T0" fmla="*/ 2147483647 w 2974"/>
              <a:gd name="T1" fmla="*/ 2147483647 h 736"/>
              <a:gd name="T2" fmla="*/ 2147483647 w 2974"/>
              <a:gd name="T3" fmla="*/ 2147483647 h 736"/>
              <a:gd name="T4" fmla="*/ 2147483647 w 2974"/>
              <a:gd name="T5" fmla="*/ 2147483647 h 736"/>
              <a:gd name="T6" fmla="*/ 2147483647 w 2974"/>
              <a:gd name="T7" fmla="*/ 2147483647 h 736"/>
              <a:gd name="T8" fmla="*/ 2147483647 w 2974"/>
              <a:gd name="T9" fmla="*/ 2147483647 h 736"/>
              <a:gd name="T10" fmla="*/ 2147483647 w 2974"/>
              <a:gd name="T11" fmla="*/ 2147483647 h 736"/>
              <a:gd name="T12" fmla="*/ 2147483647 w 2974"/>
              <a:gd name="T13" fmla="*/ 2147483647 h 736"/>
              <a:gd name="T14" fmla="*/ 2147483647 w 2974"/>
              <a:gd name="T15" fmla="*/ 2147483647 h 736"/>
              <a:gd name="T16" fmla="*/ 2147483647 w 2974"/>
              <a:gd name="T17" fmla="*/ 2147483647 h 736"/>
              <a:gd name="T18" fmla="*/ 2147483647 w 2974"/>
              <a:gd name="T19" fmla="*/ 2147483647 h 736"/>
              <a:gd name="T20" fmla="*/ 2147483647 w 2974"/>
              <a:gd name="T21" fmla="*/ 2147483647 h 736"/>
              <a:gd name="T22" fmla="*/ 2147483647 w 2974"/>
              <a:gd name="T23" fmla="*/ 2147483647 h 736"/>
              <a:gd name="T24" fmla="*/ 2147483647 w 2974"/>
              <a:gd name="T25" fmla="*/ 2147483647 h 736"/>
              <a:gd name="T26" fmla="*/ 2147483647 w 2974"/>
              <a:gd name="T27" fmla="*/ 2147483647 h 736"/>
              <a:gd name="T28" fmla="*/ 2147483647 w 2974"/>
              <a:gd name="T29" fmla="*/ 2147483647 h 736"/>
              <a:gd name="T30" fmla="*/ 2147483647 w 2974"/>
              <a:gd name="T31" fmla="*/ 2147483647 h 736"/>
              <a:gd name="T32" fmla="*/ 2147483647 w 2974"/>
              <a:gd name="T33" fmla="*/ 2147483647 h 736"/>
              <a:gd name="T34" fmla="*/ 2147483647 w 2974"/>
              <a:gd name="T35" fmla="*/ 2147483647 h 736"/>
              <a:gd name="T36" fmla="*/ 2147483647 w 2974"/>
              <a:gd name="T37" fmla="*/ 2147483647 h 736"/>
              <a:gd name="T38" fmla="*/ 2147483647 w 2974"/>
              <a:gd name="T39" fmla="*/ 2147483647 h 7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974"/>
              <a:gd name="T61" fmla="*/ 0 h 736"/>
              <a:gd name="T62" fmla="*/ 2974 w 2974"/>
              <a:gd name="T63" fmla="*/ 736 h 7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974" h="736">
                <a:moveTo>
                  <a:pt x="1408" y="108"/>
                </a:moveTo>
                <a:cubicBezTo>
                  <a:pt x="963" y="3"/>
                  <a:pt x="483" y="0"/>
                  <a:pt x="49" y="134"/>
                </a:cubicBezTo>
                <a:cubicBezTo>
                  <a:pt x="42" y="140"/>
                  <a:pt x="6" y="172"/>
                  <a:pt x="6" y="186"/>
                </a:cubicBezTo>
                <a:cubicBezTo>
                  <a:pt x="0" y="295"/>
                  <a:pt x="38" y="420"/>
                  <a:pt x="152" y="461"/>
                </a:cubicBezTo>
                <a:cubicBezTo>
                  <a:pt x="198" y="504"/>
                  <a:pt x="138" y="452"/>
                  <a:pt x="195" y="487"/>
                </a:cubicBezTo>
                <a:cubicBezTo>
                  <a:pt x="233" y="510"/>
                  <a:pt x="256" y="550"/>
                  <a:pt x="299" y="564"/>
                </a:cubicBezTo>
                <a:cubicBezTo>
                  <a:pt x="393" y="636"/>
                  <a:pt x="465" y="630"/>
                  <a:pt x="582" y="650"/>
                </a:cubicBezTo>
                <a:cubicBezTo>
                  <a:pt x="650" y="661"/>
                  <a:pt x="712" y="680"/>
                  <a:pt x="780" y="693"/>
                </a:cubicBezTo>
                <a:cubicBezTo>
                  <a:pt x="837" y="715"/>
                  <a:pt x="899" y="726"/>
                  <a:pt x="961" y="736"/>
                </a:cubicBezTo>
                <a:cubicBezTo>
                  <a:pt x="1313" y="730"/>
                  <a:pt x="1658" y="710"/>
                  <a:pt x="2010" y="702"/>
                </a:cubicBezTo>
                <a:cubicBezTo>
                  <a:pt x="2087" y="682"/>
                  <a:pt x="2164" y="674"/>
                  <a:pt x="2243" y="659"/>
                </a:cubicBezTo>
                <a:cubicBezTo>
                  <a:pt x="2302" y="647"/>
                  <a:pt x="2355" y="625"/>
                  <a:pt x="2415" y="616"/>
                </a:cubicBezTo>
                <a:cubicBezTo>
                  <a:pt x="2448" y="603"/>
                  <a:pt x="2484" y="602"/>
                  <a:pt x="2518" y="590"/>
                </a:cubicBezTo>
                <a:cubicBezTo>
                  <a:pt x="2594" y="561"/>
                  <a:pt x="2670" y="541"/>
                  <a:pt x="2750" y="521"/>
                </a:cubicBezTo>
                <a:cubicBezTo>
                  <a:pt x="2816" y="471"/>
                  <a:pt x="2911" y="430"/>
                  <a:pt x="2948" y="349"/>
                </a:cubicBezTo>
                <a:cubicBezTo>
                  <a:pt x="2959" y="323"/>
                  <a:pt x="2966" y="290"/>
                  <a:pt x="2974" y="263"/>
                </a:cubicBezTo>
                <a:cubicBezTo>
                  <a:pt x="2971" y="240"/>
                  <a:pt x="2973" y="215"/>
                  <a:pt x="2965" y="194"/>
                </a:cubicBezTo>
                <a:cubicBezTo>
                  <a:pt x="2955" y="168"/>
                  <a:pt x="2901" y="143"/>
                  <a:pt x="2879" y="134"/>
                </a:cubicBezTo>
                <a:cubicBezTo>
                  <a:pt x="2848" y="121"/>
                  <a:pt x="2785" y="108"/>
                  <a:pt x="2785" y="108"/>
                </a:cubicBezTo>
                <a:cubicBezTo>
                  <a:pt x="2326" y="122"/>
                  <a:pt x="1867" y="108"/>
                  <a:pt x="1408" y="108"/>
                </a:cubicBezTo>
                <a:close/>
              </a:path>
            </a:pathLst>
          </a:custGeom>
          <a:noFill/>
          <a:ln w="76200">
            <a:solidFill>
              <a:srgbClr val="EEAC3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301" name="Text Box 6"/>
          <p:cNvSpPr txBox="1">
            <a:spLocks noChangeArrowheads="1"/>
          </p:cNvSpPr>
          <p:nvPr/>
        </p:nvSpPr>
        <p:spPr bwMode="auto">
          <a:xfrm>
            <a:off x="5029200" y="1524000"/>
            <a:ext cx="10175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3200" b="1">
                <a:solidFill>
                  <a:srgbClr val="9200CC"/>
                </a:solidFill>
                <a:latin typeface="Helvetica" charset="0"/>
              </a:rPr>
              <a:t>Met-</a:t>
            </a:r>
          </a:p>
        </p:txBody>
      </p:sp>
      <p:sp>
        <p:nvSpPr>
          <p:cNvPr id="55302" name="Freeform 7"/>
          <p:cNvSpPr>
            <a:spLocks/>
          </p:cNvSpPr>
          <p:nvPr/>
        </p:nvSpPr>
        <p:spPr bwMode="auto">
          <a:xfrm flipH="1">
            <a:off x="4114800" y="1981200"/>
            <a:ext cx="1295400" cy="2887663"/>
          </a:xfrm>
          <a:custGeom>
            <a:avLst/>
            <a:gdLst>
              <a:gd name="T0" fmla="*/ 2147483647 w 2277"/>
              <a:gd name="T1" fmla="*/ 2147483647 h 3067"/>
              <a:gd name="T2" fmla="*/ 2147483647 w 2277"/>
              <a:gd name="T3" fmla="*/ 2147483647 h 3067"/>
              <a:gd name="T4" fmla="*/ 2147483647 w 2277"/>
              <a:gd name="T5" fmla="*/ 2147483647 h 3067"/>
              <a:gd name="T6" fmla="*/ 2147483647 w 2277"/>
              <a:gd name="T7" fmla="*/ 2147483647 h 3067"/>
              <a:gd name="T8" fmla="*/ 2147483647 w 2277"/>
              <a:gd name="T9" fmla="*/ 2147483647 h 3067"/>
              <a:gd name="T10" fmla="*/ 2147483647 w 2277"/>
              <a:gd name="T11" fmla="*/ 2147483647 h 3067"/>
              <a:gd name="T12" fmla="*/ 2147483647 w 2277"/>
              <a:gd name="T13" fmla="*/ 2147483647 h 3067"/>
              <a:gd name="T14" fmla="*/ 2147483647 w 2277"/>
              <a:gd name="T15" fmla="*/ 2147483647 h 3067"/>
              <a:gd name="T16" fmla="*/ 2147483647 w 2277"/>
              <a:gd name="T17" fmla="*/ 2147483647 h 3067"/>
              <a:gd name="T18" fmla="*/ 2147483647 w 2277"/>
              <a:gd name="T19" fmla="*/ 2147483647 h 3067"/>
              <a:gd name="T20" fmla="*/ 2147483647 w 2277"/>
              <a:gd name="T21" fmla="*/ 2147483647 h 3067"/>
              <a:gd name="T22" fmla="*/ 2147483647 w 2277"/>
              <a:gd name="T23" fmla="*/ 2147483647 h 3067"/>
              <a:gd name="T24" fmla="*/ 2147483647 w 2277"/>
              <a:gd name="T25" fmla="*/ 2147483647 h 3067"/>
              <a:gd name="T26" fmla="*/ 2147483647 w 2277"/>
              <a:gd name="T27" fmla="*/ 2147483647 h 3067"/>
              <a:gd name="T28" fmla="*/ 2147483647 w 2277"/>
              <a:gd name="T29" fmla="*/ 2147483647 h 3067"/>
              <a:gd name="T30" fmla="*/ 2147483647 w 2277"/>
              <a:gd name="T31" fmla="*/ 2147483647 h 3067"/>
              <a:gd name="T32" fmla="*/ 2147483647 w 2277"/>
              <a:gd name="T33" fmla="*/ 2147483647 h 3067"/>
              <a:gd name="T34" fmla="*/ 2147483647 w 2277"/>
              <a:gd name="T35" fmla="*/ 2147483647 h 3067"/>
              <a:gd name="T36" fmla="*/ 2147483647 w 2277"/>
              <a:gd name="T37" fmla="*/ 2147483647 h 3067"/>
              <a:gd name="T38" fmla="*/ 2147483647 w 2277"/>
              <a:gd name="T39" fmla="*/ 2147483647 h 3067"/>
              <a:gd name="T40" fmla="*/ 2147483647 w 2277"/>
              <a:gd name="T41" fmla="*/ 2147483647 h 3067"/>
              <a:gd name="T42" fmla="*/ 2147483647 w 2277"/>
              <a:gd name="T43" fmla="*/ 2147483647 h 3067"/>
              <a:gd name="T44" fmla="*/ 2147483647 w 2277"/>
              <a:gd name="T45" fmla="*/ 2147483647 h 3067"/>
              <a:gd name="T46" fmla="*/ 2147483647 w 2277"/>
              <a:gd name="T47" fmla="*/ 2147483647 h 3067"/>
              <a:gd name="T48" fmla="*/ 2147483647 w 2277"/>
              <a:gd name="T49" fmla="*/ 2147483647 h 3067"/>
              <a:gd name="T50" fmla="*/ 2147483647 w 2277"/>
              <a:gd name="T51" fmla="*/ 2147483647 h 3067"/>
              <a:gd name="T52" fmla="*/ 2147483647 w 2277"/>
              <a:gd name="T53" fmla="*/ 2147483647 h 3067"/>
              <a:gd name="T54" fmla="*/ 2147483647 w 2277"/>
              <a:gd name="T55" fmla="*/ 2147483647 h 3067"/>
              <a:gd name="T56" fmla="*/ 2147483647 w 2277"/>
              <a:gd name="T57" fmla="*/ 2147483647 h 3067"/>
              <a:gd name="T58" fmla="*/ 2147483647 w 2277"/>
              <a:gd name="T59" fmla="*/ 2147483647 h 3067"/>
              <a:gd name="T60" fmla="*/ 2147483647 w 2277"/>
              <a:gd name="T61" fmla="*/ 2147483647 h 3067"/>
              <a:gd name="T62" fmla="*/ 2147483647 w 2277"/>
              <a:gd name="T63" fmla="*/ 2147483647 h 3067"/>
              <a:gd name="T64" fmla="*/ 2147483647 w 2277"/>
              <a:gd name="T65" fmla="*/ 2147483647 h 3067"/>
              <a:gd name="T66" fmla="*/ 2147483647 w 2277"/>
              <a:gd name="T67" fmla="*/ 2147483647 h 3067"/>
              <a:gd name="T68" fmla="*/ 2147483647 w 2277"/>
              <a:gd name="T69" fmla="*/ 2147483647 h 3067"/>
              <a:gd name="T70" fmla="*/ 2147483647 w 2277"/>
              <a:gd name="T71" fmla="*/ 2147483647 h 3067"/>
              <a:gd name="T72" fmla="*/ 2147483647 w 2277"/>
              <a:gd name="T73" fmla="*/ 2147483647 h 3067"/>
              <a:gd name="T74" fmla="*/ 2147483647 w 2277"/>
              <a:gd name="T75" fmla="*/ 2147483647 h 3067"/>
              <a:gd name="T76" fmla="*/ 2147483647 w 2277"/>
              <a:gd name="T77" fmla="*/ 2147483647 h 3067"/>
              <a:gd name="T78" fmla="*/ 2147483647 w 2277"/>
              <a:gd name="T79" fmla="*/ 2147483647 h 3067"/>
              <a:gd name="T80" fmla="*/ 2147483647 w 2277"/>
              <a:gd name="T81" fmla="*/ 2147483647 h 3067"/>
              <a:gd name="T82" fmla="*/ 2147483647 w 2277"/>
              <a:gd name="T83" fmla="*/ 2147483647 h 3067"/>
              <a:gd name="T84" fmla="*/ 2147483647 w 2277"/>
              <a:gd name="T85" fmla="*/ 2147483647 h 3067"/>
              <a:gd name="T86" fmla="*/ 2147483647 w 2277"/>
              <a:gd name="T87" fmla="*/ 2147483647 h 3067"/>
              <a:gd name="T88" fmla="*/ 2147483647 w 2277"/>
              <a:gd name="T89" fmla="*/ 2147483647 h 3067"/>
              <a:gd name="T90" fmla="*/ 2147483647 w 2277"/>
              <a:gd name="T91" fmla="*/ 2147483647 h 3067"/>
              <a:gd name="T92" fmla="*/ 2147483647 w 2277"/>
              <a:gd name="T93" fmla="*/ 2147483647 h 3067"/>
              <a:gd name="T94" fmla="*/ 2147483647 w 2277"/>
              <a:gd name="T95" fmla="*/ 2147483647 h 3067"/>
              <a:gd name="T96" fmla="*/ 2147483647 w 2277"/>
              <a:gd name="T97" fmla="*/ 2147483647 h 3067"/>
              <a:gd name="T98" fmla="*/ 2147483647 w 2277"/>
              <a:gd name="T99" fmla="*/ 2147483647 h 3067"/>
              <a:gd name="T100" fmla="*/ 2147483647 w 2277"/>
              <a:gd name="T101" fmla="*/ 2147483647 h 3067"/>
              <a:gd name="T102" fmla="*/ 2147483647 w 2277"/>
              <a:gd name="T103" fmla="*/ 2147483647 h 3067"/>
              <a:gd name="T104" fmla="*/ 2147483647 w 2277"/>
              <a:gd name="T105" fmla="*/ 2147483647 h 3067"/>
              <a:gd name="T106" fmla="*/ 2147483647 w 2277"/>
              <a:gd name="T107" fmla="*/ 2147483647 h 3067"/>
              <a:gd name="T108" fmla="*/ 2147483647 w 2277"/>
              <a:gd name="T109" fmla="*/ 2147483647 h 3067"/>
              <a:gd name="T110" fmla="*/ 2147483647 w 2277"/>
              <a:gd name="T111" fmla="*/ 0 h 306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277"/>
              <a:gd name="T169" fmla="*/ 0 h 3067"/>
              <a:gd name="T170" fmla="*/ 2277 w 2277"/>
              <a:gd name="T171" fmla="*/ 3067 h 306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277" h="3067">
                <a:moveTo>
                  <a:pt x="1064" y="516"/>
                </a:moveTo>
                <a:cubicBezTo>
                  <a:pt x="1058" y="605"/>
                  <a:pt x="1053" y="686"/>
                  <a:pt x="1038" y="774"/>
                </a:cubicBezTo>
                <a:cubicBezTo>
                  <a:pt x="1032" y="947"/>
                  <a:pt x="1014" y="1109"/>
                  <a:pt x="995" y="1281"/>
                </a:cubicBezTo>
                <a:cubicBezTo>
                  <a:pt x="989" y="1326"/>
                  <a:pt x="991" y="1409"/>
                  <a:pt x="952" y="1445"/>
                </a:cubicBezTo>
                <a:cubicBezTo>
                  <a:pt x="887" y="1503"/>
                  <a:pt x="830" y="1499"/>
                  <a:pt x="746" y="1513"/>
                </a:cubicBezTo>
                <a:cubicBezTo>
                  <a:pt x="654" y="1510"/>
                  <a:pt x="562" y="1512"/>
                  <a:pt x="471" y="1505"/>
                </a:cubicBezTo>
                <a:cubicBezTo>
                  <a:pt x="442" y="1502"/>
                  <a:pt x="448" y="1480"/>
                  <a:pt x="428" y="1470"/>
                </a:cubicBezTo>
                <a:cubicBezTo>
                  <a:pt x="392" y="1452"/>
                  <a:pt x="344" y="1448"/>
                  <a:pt x="307" y="1436"/>
                </a:cubicBezTo>
                <a:cubicBezTo>
                  <a:pt x="154" y="1443"/>
                  <a:pt x="128" y="1421"/>
                  <a:pt x="40" y="1505"/>
                </a:cubicBezTo>
                <a:cubicBezTo>
                  <a:pt x="15" y="1585"/>
                  <a:pt x="0" y="1705"/>
                  <a:pt x="75" y="1754"/>
                </a:cubicBezTo>
                <a:cubicBezTo>
                  <a:pt x="116" y="1816"/>
                  <a:pt x="154" y="1859"/>
                  <a:pt x="230" y="1875"/>
                </a:cubicBezTo>
                <a:cubicBezTo>
                  <a:pt x="359" y="1864"/>
                  <a:pt x="334" y="1885"/>
                  <a:pt x="402" y="1814"/>
                </a:cubicBezTo>
                <a:cubicBezTo>
                  <a:pt x="421" y="1753"/>
                  <a:pt x="479" y="1706"/>
                  <a:pt x="539" y="1685"/>
                </a:cubicBezTo>
                <a:cubicBezTo>
                  <a:pt x="677" y="1693"/>
                  <a:pt x="812" y="1705"/>
                  <a:pt x="952" y="1711"/>
                </a:cubicBezTo>
                <a:cubicBezTo>
                  <a:pt x="968" y="1736"/>
                  <a:pt x="987" y="1754"/>
                  <a:pt x="1004" y="1780"/>
                </a:cubicBezTo>
                <a:cubicBezTo>
                  <a:pt x="1030" y="1893"/>
                  <a:pt x="1003" y="2013"/>
                  <a:pt x="1038" y="2124"/>
                </a:cubicBezTo>
                <a:cubicBezTo>
                  <a:pt x="1055" y="2270"/>
                  <a:pt x="1060" y="2403"/>
                  <a:pt x="1047" y="2554"/>
                </a:cubicBezTo>
                <a:cubicBezTo>
                  <a:pt x="1045" y="2568"/>
                  <a:pt x="1021" y="2587"/>
                  <a:pt x="1012" y="2597"/>
                </a:cubicBezTo>
                <a:cubicBezTo>
                  <a:pt x="980" y="2627"/>
                  <a:pt x="950" y="2656"/>
                  <a:pt x="926" y="2692"/>
                </a:cubicBezTo>
                <a:cubicBezTo>
                  <a:pt x="911" y="2738"/>
                  <a:pt x="878" y="2771"/>
                  <a:pt x="866" y="2821"/>
                </a:cubicBezTo>
                <a:cubicBezTo>
                  <a:pt x="869" y="2846"/>
                  <a:pt x="868" y="2872"/>
                  <a:pt x="875" y="2898"/>
                </a:cubicBezTo>
                <a:cubicBezTo>
                  <a:pt x="880" y="2919"/>
                  <a:pt x="943" y="2975"/>
                  <a:pt x="944" y="2976"/>
                </a:cubicBezTo>
                <a:cubicBezTo>
                  <a:pt x="1023" y="3033"/>
                  <a:pt x="1058" y="3039"/>
                  <a:pt x="1159" y="3053"/>
                </a:cubicBezTo>
                <a:cubicBezTo>
                  <a:pt x="1200" y="3064"/>
                  <a:pt x="1237" y="3067"/>
                  <a:pt x="1271" y="3036"/>
                </a:cubicBezTo>
                <a:cubicBezTo>
                  <a:pt x="1285" y="3005"/>
                  <a:pt x="1298" y="2982"/>
                  <a:pt x="1322" y="2958"/>
                </a:cubicBezTo>
                <a:cubicBezTo>
                  <a:pt x="1339" y="2909"/>
                  <a:pt x="1349" y="2860"/>
                  <a:pt x="1365" y="2812"/>
                </a:cubicBezTo>
                <a:cubicBezTo>
                  <a:pt x="1357" y="2655"/>
                  <a:pt x="1390" y="2581"/>
                  <a:pt x="1245" y="2537"/>
                </a:cubicBezTo>
                <a:cubicBezTo>
                  <a:pt x="1235" y="2508"/>
                  <a:pt x="1219" y="2487"/>
                  <a:pt x="1210" y="2459"/>
                </a:cubicBezTo>
                <a:cubicBezTo>
                  <a:pt x="1213" y="2353"/>
                  <a:pt x="1214" y="2246"/>
                  <a:pt x="1219" y="2141"/>
                </a:cubicBezTo>
                <a:cubicBezTo>
                  <a:pt x="1220" y="2112"/>
                  <a:pt x="1224" y="2083"/>
                  <a:pt x="1228" y="2055"/>
                </a:cubicBezTo>
                <a:cubicBezTo>
                  <a:pt x="1243" y="1930"/>
                  <a:pt x="1346" y="1974"/>
                  <a:pt x="1468" y="1969"/>
                </a:cubicBezTo>
                <a:cubicBezTo>
                  <a:pt x="1557" y="1884"/>
                  <a:pt x="1466" y="1801"/>
                  <a:pt x="1382" y="1780"/>
                </a:cubicBezTo>
                <a:cubicBezTo>
                  <a:pt x="1354" y="1751"/>
                  <a:pt x="1351" y="1730"/>
                  <a:pt x="1339" y="1694"/>
                </a:cubicBezTo>
                <a:cubicBezTo>
                  <a:pt x="1366" y="1534"/>
                  <a:pt x="1554" y="1644"/>
                  <a:pt x="1675" y="1660"/>
                </a:cubicBezTo>
                <a:cubicBezTo>
                  <a:pt x="1703" y="1668"/>
                  <a:pt x="1752" y="1703"/>
                  <a:pt x="1752" y="1703"/>
                </a:cubicBezTo>
                <a:cubicBezTo>
                  <a:pt x="1757" y="1711"/>
                  <a:pt x="1761" y="1721"/>
                  <a:pt x="1769" y="1728"/>
                </a:cubicBezTo>
                <a:cubicBezTo>
                  <a:pt x="1776" y="1733"/>
                  <a:pt x="1788" y="1730"/>
                  <a:pt x="1795" y="1737"/>
                </a:cubicBezTo>
                <a:cubicBezTo>
                  <a:pt x="1801" y="1743"/>
                  <a:pt x="1797" y="1756"/>
                  <a:pt x="1804" y="1763"/>
                </a:cubicBezTo>
                <a:cubicBezTo>
                  <a:pt x="1824" y="1783"/>
                  <a:pt x="1852" y="1794"/>
                  <a:pt x="1873" y="1814"/>
                </a:cubicBezTo>
                <a:cubicBezTo>
                  <a:pt x="2046" y="1805"/>
                  <a:pt x="2017" y="1828"/>
                  <a:pt x="2131" y="1746"/>
                </a:cubicBezTo>
                <a:cubicBezTo>
                  <a:pt x="2154" y="1728"/>
                  <a:pt x="2178" y="1714"/>
                  <a:pt x="2200" y="1694"/>
                </a:cubicBezTo>
                <a:cubicBezTo>
                  <a:pt x="2214" y="1679"/>
                  <a:pt x="2243" y="1651"/>
                  <a:pt x="2243" y="1651"/>
                </a:cubicBezTo>
                <a:cubicBezTo>
                  <a:pt x="2257" y="1622"/>
                  <a:pt x="2266" y="1595"/>
                  <a:pt x="2277" y="1565"/>
                </a:cubicBezTo>
                <a:cubicBezTo>
                  <a:pt x="2274" y="1510"/>
                  <a:pt x="2275" y="1455"/>
                  <a:pt x="2268" y="1402"/>
                </a:cubicBezTo>
                <a:cubicBezTo>
                  <a:pt x="2266" y="1393"/>
                  <a:pt x="2254" y="1391"/>
                  <a:pt x="2251" y="1384"/>
                </a:cubicBezTo>
                <a:cubicBezTo>
                  <a:pt x="2245" y="1373"/>
                  <a:pt x="2250" y="1359"/>
                  <a:pt x="2243" y="1350"/>
                </a:cubicBezTo>
                <a:cubicBezTo>
                  <a:pt x="2232" y="1337"/>
                  <a:pt x="2158" y="1313"/>
                  <a:pt x="2139" y="1307"/>
                </a:cubicBezTo>
                <a:cubicBezTo>
                  <a:pt x="1850" y="1318"/>
                  <a:pt x="1992" y="1301"/>
                  <a:pt x="1864" y="1341"/>
                </a:cubicBezTo>
                <a:cubicBezTo>
                  <a:pt x="1840" y="1364"/>
                  <a:pt x="1802" y="1407"/>
                  <a:pt x="1769" y="1419"/>
                </a:cubicBezTo>
                <a:cubicBezTo>
                  <a:pt x="1752" y="1424"/>
                  <a:pt x="1734" y="1430"/>
                  <a:pt x="1718" y="1436"/>
                </a:cubicBezTo>
                <a:cubicBezTo>
                  <a:pt x="1709" y="1438"/>
                  <a:pt x="1692" y="1445"/>
                  <a:pt x="1692" y="1445"/>
                </a:cubicBezTo>
                <a:cubicBezTo>
                  <a:pt x="1629" y="1442"/>
                  <a:pt x="1565" y="1441"/>
                  <a:pt x="1503" y="1436"/>
                </a:cubicBezTo>
                <a:cubicBezTo>
                  <a:pt x="1436" y="1430"/>
                  <a:pt x="1374" y="1388"/>
                  <a:pt x="1314" y="1367"/>
                </a:cubicBezTo>
                <a:cubicBezTo>
                  <a:pt x="1289" y="1343"/>
                  <a:pt x="1277" y="1320"/>
                  <a:pt x="1262" y="1290"/>
                </a:cubicBezTo>
                <a:cubicBezTo>
                  <a:pt x="1266" y="907"/>
                  <a:pt x="1262" y="698"/>
                  <a:pt x="1296" y="378"/>
                </a:cubicBezTo>
                <a:cubicBezTo>
                  <a:pt x="1287" y="11"/>
                  <a:pt x="1288" y="137"/>
                  <a:pt x="1288" y="0"/>
                </a:cubicBezTo>
              </a:path>
            </a:pathLst>
          </a:custGeom>
          <a:noFill/>
          <a:ln w="1905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303" name="Text Box 8"/>
          <p:cNvSpPr txBox="1">
            <a:spLocks noChangeArrowheads="1"/>
          </p:cNvSpPr>
          <p:nvPr/>
        </p:nvSpPr>
        <p:spPr bwMode="auto">
          <a:xfrm>
            <a:off x="4151313" y="4724400"/>
            <a:ext cx="1182687"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b="1">
                <a:latin typeface="Helvetica" charset="0"/>
              </a:rPr>
              <a:t>U  A  C</a:t>
            </a:r>
          </a:p>
        </p:txBody>
      </p:sp>
      <p:sp>
        <p:nvSpPr>
          <p:cNvPr id="55304" name="Freeform 9"/>
          <p:cNvSpPr>
            <a:spLocks/>
          </p:cNvSpPr>
          <p:nvPr/>
        </p:nvSpPr>
        <p:spPr bwMode="auto">
          <a:xfrm flipH="1">
            <a:off x="5486400" y="1981200"/>
            <a:ext cx="1371600" cy="2887663"/>
          </a:xfrm>
          <a:custGeom>
            <a:avLst/>
            <a:gdLst>
              <a:gd name="T0" fmla="*/ 2147483647 w 2277"/>
              <a:gd name="T1" fmla="*/ 2147483647 h 3067"/>
              <a:gd name="T2" fmla="*/ 2147483647 w 2277"/>
              <a:gd name="T3" fmla="*/ 2147483647 h 3067"/>
              <a:gd name="T4" fmla="*/ 2147483647 w 2277"/>
              <a:gd name="T5" fmla="*/ 2147483647 h 3067"/>
              <a:gd name="T6" fmla="*/ 2147483647 w 2277"/>
              <a:gd name="T7" fmla="*/ 2147483647 h 3067"/>
              <a:gd name="T8" fmla="*/ 2147483647 w 2277"/>
              <a:gd name="T9" fmla="*/ 2147483647 h 3067"/>
              <a:gd name="T10" fmla="*/ 2147483647 w 2277"/>
              <a:gd name="T11" fmla="*/ 2147483647 h 3067"/>
              <a:gd name="T12" fmla="*/ 2147483647 w 2277"/>
              <a:gd name="T13" fmla="*/ 2147483647 h 3067"/>
              <a:gd name="T14" fmla="*/ 2147483647 w 2277"/>
              <a:gd name="T15" fmla="*/ 2147483647 h 3067"/>
              <a:gd name="T16" fmla="*/ 2147483647 w 2277"/>
              <a:gd name="T17" fmla="*/ 2147483647 h 3067"/>
              <a:gd name="T18" fmla="*/ 2147483647 w 2277"/>
              <a:gd name="T19" fmla="*/ 2147483647 h 3067"/>
              <a:gd name="T20" fmla="*/ 2147483647 w 2277"/>
              <a:gd name="T21" fmla="*/ 2147483647 h 3067"/>
              <a:gd name="T22" fmla="*/ 2147483647 w 2277"/>
              <a:gd name="T23" fmla="*/ 2147483647 h 3067"/>
              <a:gd name="T24" fmla="*/ 2147483647 w 2277"/>
              <a:gd name="T25" fmla="*/ 2147483647 h 3067"/>
              <a:gd name="T26" fmla="*/ 2147483647 w 2277"/>
              <a:gd name="T27" fmla="*/ 2147483647 h 3067"/>
              <a:gd name="T28" fmla="*/ 2147483647 w 2277"/>
              <a:gd name="T29" fmla="*/ 2147483647 h 3067"/>
              <a:gd name="T30" fmla="*/ 2147483647 w 2277"/>
              <a:gd name="T31" fmla="*/ 2147483647 h 3067"/>
              <a:gd name="T32" fmla="*/ 2147483647 w 2277"/>
              <a:gd name="T33" fmla="*/ 2147483647 h 3067"/>
              <a:gd name="T34" fmla="*/ 2147483647 w 2277"/>
              <a:gd name="T35" fmla="*/ 2147483647 h 3067"/>
              <a:gd name="T36" fmla="*/ 2147483647 w 2277"/>
              <a:gd name="T37" fmla="*/ 2147483647 h 3067"/>
              <a:gd name="T38" fmla="*/ 2147483647 w 2277"/>
              <a:gd name="T39" fmla="*/ 2147483647 h 3067"/>
              <a:gd name="T40" fmla="*/ 2147483647 w 2277"/>
              <a:gd name="T41" fmla="*/ 2147483647 h 3067"/>
              <a:gd name="T42" fmla="*/ 2147483647 w 2277"/>
              <a:gd name="T43" fmla="*/ 2147483647 h 3067"/>
              <a:gd name="T44" fmla="*/ 2147483647 w 2277"/>
              <a:gd name="T45" fmla="*/ 2147483647 h 3067"/>
              <a:gd name="T46" fmla="*/ 2147483647 w 2277"/>
              <a:gd name="T47" fmla="*/ 2147483647 h 3067"/>
              <a:gd name="T48" fmla="*/ 2147483647 w 2277"/>
              <a:gd name="T49" fmla="*/ 2147483647 h 3067"/>
              <a:gd name="T50" fmla="*/ 2147483647 w 2277"/>
              <a:gd name="T51" fmla="*/ 2147483647 h 3067"/>
              <a:gd name="T52" fmla="*/ 2147483647 w 2277"/>
              <a:gd name="T53" fmla="*/ 2147483647 h 3067"/>
              <a:gd name="T54" fmla="*/ 2147483647 w 2277"/>
              <a:gd name="T55" fmla="*/ 2147483647 h 3067"/>
              <a:gd name="T56" fmla="*/ 2147483647 w 2277"/>
              <a:gd name="T57" fmla="*/ 2147483647 h 3067"/>
              <a:gd name="T58" fmla="*/ 2147483647 w 2277"/>
              <a:gd name="T59" fmla="*/ 2147483647 h 3067"/>
              <a:gd name="T60" fmla="*/ 2147483647 w 2277"/>
              <a:gd name="T61" fmla="*/ 2147483647 h 3067"/>
              <a:gd name="T62" fmla="*/ 2147483647 w 2277"/>
              <a:gd name="T63" fmla="*/ 2147483647 h 3067"/>
              <a:gd name="T64" fmla="*/ 2147483647 w 2277"/>
              <a:gd name="T65" fmla="*/ 2147483647 h 3067"/>
              <a:gd name="T66" fmla="*/ 2147483647 w 2277"/>
              <a:gd name="T67" fmla="*/ 2147483647 h 3067"/>
              <a:gd name="T68" fmla="*/ 2147483647 w 2277"/>
              <a:gd name="T69" fmla="*/ 2147483647 h 3067"/>
              <a:gd name="T70" fmla="*/ 2147483647 w 2277"/>
              <a:gd name="T71" fmla="*/ 2147483647 h 3067"/>
              <a:gd name="T72" fmla="*/ 2147483647 w 2277"/>
              <a:gd name="T73" fmla="*/ 2147483647 h 3067"/>
              <a:gd name="T74" fmla="*/ 2147483647 w 2277"/>
              <a:gd name="T75" fmla="*/ 2147483647 h 3067"/>
              <a:gd name="T76" fmla="*/ 2147483647 w 2277"/>
              <a:gd name="T77" fmla="*/ 2147483647 h 3067"/>
              <a:gd name="T78" fmla="*/ 2147483647 w 2277"/>
              <a:gd name="T79" fmla="*/ 2147483647 h 3067"/>
              <a:gd name="T80" fmla="*/ 2147483647 w 2277"/>
              <a:gd name="T81" fmla="*/ 2147483647 h 3067"/>
              <a:gd name="T82" fmla="*/ 2147483647 w 2277"/>
              <a:gd name="T83" fmla="*/ 2147483647 h 3067"/>
              <a:gd name="T84" fmla="*/ 2147483647 w 2277"/>
              <a:gd name="T85" fmla="*/ 2147483647 h 3067"/>
              <a:gd name="T86" fmla="*/ 2147483647 w 2277"/>
              <a:gd name="T87" fmla="*/ 2147483647 h 3067"/>
              <a:gd name="T88" fmla="*/ 2147483647 w 2277"/>
              <a:gd name="T89" fmla="*/ 2147483647 h 3067"/>
              <a:gd name="T90" fmla="*/ 2147483647 w 2277"/>
              <a:gd name="T91" fmla="*/ 2147483647 h 3067"/>
              <a:gd name="T92" fmla="*/ 2147483647 w 2277"/>
              <a:gd name="T93" fmla="*/ 2147483647 h 3067"/>
              <a:gd name="T94" fmla="*/ 2147483647 w 2277"/>
              <a:gd name="T95" fmla="*/ 2147483647 h 3067"/>
              <a:gd name="T96" fmla="*/ 2147483647 w 2277"/>
              <a:gd name="T97" fmla="*/ 2147483647 h 3067"/>
              <a:gd name="T98" fmla="*/ 2147483647 w 2277"/>
              <a:gd name="T99" fmla="*/ 2147483647 h 3067"/>
              <a:gd name="T100" fmla="*/ 2147483647 w 2277"/>
              <a:gd name="T101" fmla="*/ 2147483647 h 3067"/>
              <a:gd name="T102" fmla="*/ 2147483647 w 2277"/>
              <a:gd name="T103" fmla="*/ 2147483647 h 3067"/>
              <a:gd name="T104" fmla="*/ 2147483647 w 2277"/>
              <a:gd name="T105" fmla="*/ 2147483647 h 3067"/>
              <a:gd name="T106" fmla="*/ 2147483647 w 2277"/>
              <a:gd name="T107" fmla="*/ 2147483647 h 3067"/>
              <a:gd name="T108" fmla="*/ 2147483647 w 2277"/>
              <a:gd name="T109" fmla="*/ 2147483647 h 3067"/>
              <a:gd name="T110" fmla="*/ 2147483647 w 2277"/>
              <a:gd name="T111" fmla="*/ 0 h 306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277"/>
              <a:gd name="T169" fmla="*/ 0 h 3067"/>
              <a:gd name="T170" fmla="*/ 2277 w 2277"/>
              <a:gd name="T171" fmla="*/ 3067 h 306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277" h="3067">
                <a:moveTo>
                  <a:pt x="1064" y="516"/>
                </a:moveTo>
                <a:cubicBezTo>
                  <a:pt x="1058" y="605"/>
                  <a:pt x="1053" y="686"/>
                  <a:pt x="1038" y="774"/>
                </a:cubicBezTo>
                <a:cubicBezTo>
                  <a:pt x="1032" y="947"/>
                  <a:pt x="1014" y="1109"/>
                  <a:pt x="995" y="1281"/>
                </a:cubicBezTo>
                <a:cubicBezTo>
                  <a:pt x="989" y="1326"/>
                  <a:pt x="991" y="1409"/>
                  <a:pt x="952" y="1445"/>
                </a:cubicBezTo>
                <a:cubicBezTo>
                  <a:pt x="887" y="1503"/>
                  <a:pt x="830" y="1499"/>
                  <a:pt x="746" y="1513"/>
                </a:cubicBezTo>
                <a:cubicBezTo>
                  <a:pt x="654" y="1510"/>
                  <a:pt x="562" y="1512"/>
                  <a:pt x="471" y="1505"/>
                </a:cubicBezTo>
                <a:cubicBezTo>
                  <a:pt x="442" y="1502"/>
                  <a:pt x="448" y="1480"/>
                  <a:pt x="428" y="1470"/>
                </a:cubicBezTo>
                <a:cubicBezTo>
                  <a:pt x="392" y="1452"/>
                  <a:pt x="344" y="1448"/>
                  <a:pt x="307" y="1436"/>
                </a:cubicBezTo>
                <a:cubicBezTo>
                  <a:pt x="154" y="1443"/>
                  <a:pt x="128" y="1421"/>
                  <a:pt x="40" y="1505"/>
                </a:cubicBezTo>
                <a:cubicBezTo>
                  <a:pt x="15" y="1585"/>
                  <a:pt x="0" y="1705"/>
                  <a:pt x="75" y="1754"/>
                </a:cubicBezTo>
                <a:cubicBezTo>
                  <a:pt x="116" y="1816"/>
                  <a:pt x="154" y="1859"/>
                  <a:pt x="230" y="1875"/>
                </a:cubicBezTo>
                <a:cubicBezTo>
                  <a:pt x="359" y="1864"/>
                  <a:pt x="334" y="1885"/>
                  <a:pt x="402" y="1814"/>
                </a:cubicBezTo>
                <a:cubicBezTo>
                  <a:pt x="421" y="1753"/>
                  <a:pt x="479" y="1706"/>
                  <a:pt x="539" y="1685"/>
                </a:cubicBezTo>
                <a:cubicBezTo>
                  <a:pt x="677" y="1693"/>
                  <a:pt x="812" y="1705"/>
                  <a:pt x="952" y="1711"/>
                </a:cubicBezTo>
                <a:cubicBezTo>
                  <a:pt x="968" y="1736"/>
                  <a:pt x="987" y="1754"/>
                  <a:pt x="1004" y="1780"/>
                </a:cubicBezTo>
                <a:cubicBezTo>
                  <a:pt x="1030" y="1893"/>
                  <a:pt x="1003" y="2013"/>
                  <a:pt x="1038" y="2124"/>
                </a:cubicBezTo>
                <a:cubicBezTo>
                  <a:pt x="1055" y="2270"/>
                  <a:pt x="1060" y="2403"/>
                  <a:pt x="1047" y="2554"/>
                </a:cubicBezTo>
                <a:cubicBezTo>
                  <a:pt x="1045" y="2568"/>
                  <a:pt x="1021" y="2587"/>
                  <a:pt x="1012" y="2597"/>
                </a:cubicBezTo>
                <a:cubicBezTo>
                  <a:pt x="980" y="2627"/>
                  <a:pt x="950" y="2656"/>
                  <a:pt x="926" y="2692"/>
                </a:cubicBezTo>
                <a:cubicBezTo>
                  <a:pt x="911" y="2738"/>
                  <a:pt x="878" y="2771"/>
                  <a:pt x="866" y="2821"/>
                </a:cubicBezTo>
                <a:cubicBezTo>
                  <a:pt x="869" y="2846"/>
                  <a:pt x="868" y="2872"/>
                  <a:pt x="875" y="2898"/>
                </a:cubicBezTo>
                <a:cubicBezTo>
                  <a:pt x="880" y="2919"/>
                  <a:pt x="943" y="2975"/>
                  <a:pt x="944" y="2976"/>
                </a:cubicBezTo>
                <a:cubicBezTo>
                  <a:pt x="1023" y="3033"/>
                  <a:pt x="1058" y="3039"/>
                  <a:pt x="1159" y="3053"/>
                </a:cubicBezTo>
                <a:cubicBezTo>
                  <a:pt x="1200" y="3064"/>
                  <a:pt x="1237" y="3067"/>
                  <a:pt x="1271" y="3036"/>
                </a:cubicBezTo>
                <a:cubicBezTo>
                  <a:pt x="1285" y="3005"/>
                  <a:pt x="1298" y="2982"/>
                  <a:pt x="1322" y="2958"/>
                </a:cubicBezTo>
                <a:cubicBezTo>
                  <a:pt x="1339" y="2909"/>
                  <a:pt x="1349" y="2860"/>
                  <a:pt x="1365" y="2812"/>
                </a:cubicBezTo>
                <a:cubicBezTo>
                  <a:pt x="1357" y="2655"/>
                  <a:pt x="1390" y="2581"/>
                  <a:pt x="1245" y="2537"/>
                </a:cubicBezTo>
                <a:cubicBezTo>
                  <a:pt x="1235" y="2508"/>
                  <a:pt x="1219" y="2487"/>
                  <a:pt x="1210" y="2459"/>
                </a:cubicBezTo>
                <a:cubicBezTo>
                  <a:pt x="1213" y="2353"/>
                  <a:pt x="1214" y="2246"/>
                  <a:pt x="1219" y="2141"/>
                </a:cubicBezTo>
                <a:cubicBezTo>
                  <a:pt x="1220" y="2112"/>
                  <a:pt x="1224" y="2083"/>
                  <a:pt x="1228" y="2055"/>
                </a:cubicBezTo>
                <a:cubicBezTo>
                  <a:pt x="1243" y="1930"/>
                  <a:pt x="1346" y="1974"/>
                  <a:pt x="1468" y="1969"/>
                </a:cubicBezTo>
                <a:cubicBezTo>
                  <a:pt x="1557" y="1884"/>
                  <a:pt x="1466" y="1801"/>
                  <a:pt x="1382" y="1780"/>
                </a:cubicBezTo>
                <a:cubicBezTo>
                  <a:pt x="1354" y="1751"/>
                  <a:pt x="1351" y="1730"/>
                  <a:pt x="1339" y="1694"/>
                </a:cubicBezTo>
                <a:cubicBezTo>
                  <a:pt x="1366" y="1534"/>
                  <a:pt x="1554" y="1644"/>
                  <a:pt x="1675" y="1660"/>
                </a:cubicBezTo>
                <a:cubicBezTo>
                  <a:pt x="1703" y="1668"/>
                  <a:pt x="1752" y="1703"/>
                  <a:pt x="1752" y="1703"/>
                </a:cubicBezTo>
                <a:cubicBezTo>
                  <a:pt x="1757" y="1711"/>
                  <a:pt x="1761" y="1721"/>
                  <a:pt x="1769" y="1728"/>
                </a:cubicBezTo>
                <a:cubicBezTo>
                  <a:pt x="1776" y="1733"/>
                  <a:pt x="1788" y="1730"/>
                  <a:pt x="1795" y="1737"/>
                </a:cubicBezTo>
                <a:cubicBezTo>
                  <a:pt x="1801" y="1743"/>
                  <a:pt x="1797" y="1756"/>
                  <a:pt x="1804" y="1763"/>
                </a:cubicBezTo>
                <a:cubicBezTo>
                  <a:pt x="1824" y="1783"/>
                  <a:pt x="1852" y="1794"/>
                  <a:pt x="1873" y="1814"/>
                </a:cubicBezTo>
                <a:cubicBezTo>
                  <a:pt x="2046" y="1805"/>
                  <a:pt x="2017" y="1828"/>
                  <a:pt x="2131" y="1746"/>
                </a:cubicBezTo>
                <a:cubicBezTo>
                  <a:pt x="2154" y="1728"/>
                  <a:pt x="2178" y="1714"/>
                  <a:pt x="2200" y="1694"/>
                </a:cubicBezTo>
                <a:cubicBezTo>
                  <a:pt x="2214" y="1679"/>
                  <a:pt x="2243" y="1651"/>
                  <a:pt x="2243" y="1651"/>
                </a:cubicBezTo>
                <a:cubicBezTo>
                  <a:pt x="2257" y="1622"/>
                  <a:pt x="2266" y="1595"/>
                  <a:pt x="2277" y="1565"/>
                </a:cubicBezTo>
                <a:cubicBezTo>
                  <a:pt x="2274" y="1510"/>
                  <a:pt x="2275" y="1455"/>
                  <a:pt x="2268" y="1402"/>
                </a:cubicBezTo>
                <a:cubicBezTo>
                  <a:pt x="2266" y="1393"/>
                  <a:pt x="2254" y="1391"/>
                  <a:pt x="2251" y="1384"/>
                </a:cubicBezTo>
                <a:cubicBezTo>
                  <a:pt x="2245" y="1373"/>
                  <a:pt x="2250" y="1359"/>
                  <a:pt x="2243" y="1350"/>
                </a:cubicBezTo>
                <a:cubicBezTo>
                  <a:pt x="2232" y="1337"/>
                  <a:pt x="2158" y="1313"/>
                  <a:pt x="2139" y="1307"/>
                </a:cubicBezTo>
                <a:cubicBezTo>
                  <a:pt x="1850" y="1318"/>
                  <a:pt x="1992" y="1301"/>
                  <a:pt x="1864" y="1341"/>
                </a:cubicBezTo>
                <a:cubicBezTo>
                  <a:pt x="1840" y="1364"/>
                  <a:pt x="1802" y="1407"/>
                  <a:pt x="1769" y="1419"/>
                </a:cubicBezTo>
                <a:cubicBezTo>
                  <a:pt x="1752" y="1424"/>
                  <a:pt x="1734" y="1430"/>
                  <a:pt x="1718" y="1436"/>
                </a:cubicBezTo>
                <a:cubicBezTo>
                  <a:pt x="1709" y="1438"/>
                  <a:pt x="1692" y="1445"/>
                  <a:pt x="1692" y="1445"/>
                </a:cubicBezTo>
                <a:cubicBezTo>
                  <a:pt x="1629" y="1442"/>
                  <a:pt x="1565" y="1441"/>
                  <a:pt x="1503" y="1436"/>
                </a:cubicBezTo>
                <a:cubicBezTo>
                  <a:pt x="1436" y="1430"/>
                  <a:pt x="1374" y="1388"/>
                  <a:pt x="1314" y="1367"/>
                </a:cubicBezTo>
                <a:cubicBezTo>
                  <a:pt x="1289" y="1343"/>
                  <a:pt x="1277" y="1320"/>
                  <a:pt x="1262" y="1290"/>
                </a:cubicBezTo>
                <a:cubicBezTo>
                  <a:pt x="1266" y="907"/>
                  <a:pt x="1262" y="698"/>
                  <a:pt x="1296" y="378"/>
                </a:cubicBezTo>
                <a:cubicBezTo>
                  <a:pt x="1287" y="11"/>
                  <a:pt x="1288" y="137"/>
                  <a:pt x="1288" y="0"/>
                </a:cubicBezTo>
              </a:path>
            </a:pathLst>
          </a:custGeom>
          <a:noFill/>
          <a:ln w="1905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305" name="Text Box 10"/>
          <p:cNvSpPr txBox="1">
            <a:spLocks noChangeArrowheads="1"/>
          </p:cNvSpPr>
          <p:nvPr/>
        </p:nvSpPr>
        <p:spPr bwMode="auto">
          <a:xfrm>
            <a:off x="5562600" y="4724400"/>
            <a:ext cx="1214438"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b="1">
                <a:latin typeface="Helvetica" charset="0"/>
              </a:rPr>
              <a:t>C  G  G</a:t>
            </a:r>
          </a:p>
        </p:txBody>
      </p:sp>
      <p:sp>
        <p:nvSpPr>
          <p:cNvPr id="55306" name="Text Box 11"/>
          <p:cNvSpPr txBox="1">
            <a:spLocks noChangeArrowheads="1"/>
          </p:cNvSpPr>
          <p:nvPr/>
        </p:nvSpPr>
        <p:spPr bwMode="auto">
          <a:xfrm>
            <a:off x="762000" y="5029200"/>
            <a:ext cx="82010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b="1">
                <a:solidFill>
                  <a:schemeClr val="accent2"/>
                </a:solidFill>
                <a:latin typeface="Helvetica" charset="0"/>
              </a:rPr>
              <a:t>5</a:t>
            </a:r>
            <a:r>
              <a:rPr lang="ja-JP" altLang="en-US" b="1">
                <a:solidFill>
                  <a:schemeClr val="accent2"/>
                </a:solidFill>
                <a:latin typeface="Helvetica" charset="0"/>
              </a:rPr>
              <a:t>’</a:t>
            </a:r>
            <a:r>
              <a:rPr lang="en-US" altLang="ja-JP" b="1">
                <a:solidFill>
                  <a:schemeClr val="accent2"/>
                </a:solidFill>
                <a:latin typeface="Helvetica" charset="0"/>
              </a:rPr>
              <a:t> - </a:t>
            </a:r>
            <a:r>
              <a:rPr lang="en-US" altLang="ja-JP" sz="3600" b="1">
                <a:solidFill>
                  <a:schemeClr val="accent2"/>
                </a:solidFill>
                <a:latin typeface="Helvetica" charset="0"/>
              </a:rPr>
              <a:t>G C C A C C </a:t>
            </a:r>
            <a:r>
              <a:rPr lang="en-US" altLang="ja-JP" sz="3600" b="1">
                <a:solidFill>
                  <a:srgbClr val="FF0400"/>
                </a:solidFill>
                <a:latin typeface="Helvetica" charset="0"/>
              </a:rPr>
              <a:t>A U G</a:t>
            </a:r>
            <a:r>
              <a:rPr lang="en-US" altLang="ja-JP" sz="3600" b="1">
                <a:solidFill>
                  <a:schemeClr val="accent2"/>
                </a:solidFill>
                <a:latin typeface="Helvetica" charset="0"/>
              </a:rPr>
              <a:t> </a:t>
            </a:r>
            <a:r>
              <a:rPr lang="en-US" altLang="ja-JP" sz="3600" b="1">
                <a:solidFill>
                  <a:srgbClr val="BF0300"/>
                </a:solidFill>
                <a:latin typeface="Helvetica" charset="0"/>
              </a:rPr>
              <a:t>G C C </a:t>
            </a:r>
            <a:r>
              <a:rPr lang="en-US" altLang="ja-JP" sz="3600" b="1">
                <a:solidFill>
                  <a:srgbClr val="990200"/>
                </a:solidFill>
                <a:latin typeface="Helvetica" charset="0"/>
              </a:rPr>
              <a:t>U G A</a:t>
            </a:r>
            <a:r>
              <a:rPr lang="en-US" altLang="ja-JP" sz="3600" b="1">
                <a:solidFill>
                  <a:schemeClr val="accent2"/>
                </a:solidFill>
                <a:latin typeface="Helvetica" charset="0"/>
              </a:rPr>
              <a:t> - </a:t>
            </a:r>
            <a:r>
              <a:rPr lang="en-US" altLang="ja-JP" b="1">
                <a:solidFill>
                  <a:schemeClr val="accent2"/>
                </a:solidFill>
                <a:latin typeface="Helvetica" charset="0"/>
              </a:rPr>
              <a:t>3</a:t>
            </a:r>
            <a:r>
              <a:rPr lang="ja-JP" altLang="en-US" b="1">
                <a:solidFill>
                  <a:schemeClr val="accent2"/>
                </a:solidFill>
                <a:latin typeface="Helvetica" charset="0"/>
              </a:rPr>
              <a:t>’</a:t>
            </a:r>
            <a:endParaRPr lang="en-US" b="1">
              <a:solidFill>
                <a:schemeClr val="accent2"/>
              </a:solidFill>
              <a:latin typeface="Helvetica" charset="0"/>
            </a:endParaRPr>
          </a:p>
        </p:txBody>
      </p:sp>
      <p:sp>
        <p:nvSpPr>
          <p:cNvPr id="55307" name="AutoShape 12"/>
          <p:cNvSpPr>
            <a:spLocks noChangeArrowheads="1"/>
          </p:cNvSpPr>
          <p:nvPr/>
        </p:nvSpPr>
        <p:spPr bwMode="auto">
          <a:xfrm>
            <a:off x="6858000" y="3200400"/>
            <a:ext cx="1219200" cy="2362200"/>
          </a:xfrm>
          <a:prstGeom prst="roundRect">
            <a:avLst>
              <a:gd name="adj" fmla="val 16667"/>
            </a:avLst>
          </a:prstGeom>
          <a:noFill/>
          <a:ln w="28575">
            <a:solidFill>
              <a:srgbClr val="EEAC32"/>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pPr defTabSz="457200"/>
            <a:endParaRPr lang="en-US"/>
          </a:p>
        </p:txBody>
      </p:sp>
      <p:sp>
        <p:nvSpPr>
          <p:cNvPr id="55308" name="AutoShape 13"/>
          <p:cNvSpPr>
            <a:spLocks noChangeArrowheads="1"/>
          </p:cNvSpPr>
          <p:nvPr/>
        </p:nvSpPr>
        <p:spPr bwMode="auto">
          <a:xfrm>
            <a:off x="5486400" y="3200400"/>
            <a:ext cx="1219200" cy="2362200"/>
          </a:xfrm>
          <a:prstGeom prst="roundRect">
            <a:avLst>
              <a:gd name="adj" fmla="val 16667"/>
            </a:avLst>
          </a:prstGeom>
          <a:noFill/>
          <a:ln w="28575">
            <a:solidFill>
              <a:srgbClr val="EEAC32"/>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pPr defTabSz="457200"/>
            <a:endParaRPr lang="en-US"/>
          </a:p>
        </p:txBody>
      </p:sp>
      <p:sp>
        <p:nvSpPr>
          <p:cNvPr id="55309" name="Text Box 14"/>
          <p:cNvSpPr txBox="1">
            <a:spLocks noChangeArrowheads="1"/>
          </p:cNvSpPr>
          <p:nvPr/>
        </p:nvSpPr>
        <p:spPr bwMode="auto">
          <a:xfrm>
            <a:off x="4648200" y="2071688"/>
            <a:ext cx="4810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800" b="1">
                <a:solidFill>
                  <a:schemeClr val="accent1"/>
                </a:solidFill>
                <a:latin typeface="Helvetica" charset="0"/>
              </a:rPr>
              <a:t>5</a:t>
            </a:r>
            <a:r>
              <a:rPr lang="ja-JP" altLang="en-US" sz="2800" b="1">
                <a:solidFill>
                  <a:schemeClr val="accent1"/>
                </a:solidFill>
                <a:latin typeface="Helvetica" charset="0"/>
              </a:rPr>
              <a:t>’</a:t>
            </a:r>
            <a:endParaRPr lang="en-US" sz="2800" b="1">
              <a:solidFill>
                <a:schemeClr val="accent1"/>
              </a:solidFill>
              <a:latin typeface="Helvetica" charset="0"/>
            </a:endParaRPr>
          </a:p>
        </p:txBody>
      </p:sp>
      <p:sp>
        <p:nvSpPr>
          <p:cNvPr id="55310" name="Text Box 15"/>
          <p:cNvSpPr txBox="1">
            <a:spLocks noChangeArrowheads="1"/>
          </p:cNvSpPr>
          <p:nvPr/>
        </p:nvSpPr>
        <p:spPr bwMode="auto">
          <a:xfrm>
            <a:off x="6096000" y="2071688"/>
            <a:ext cx="4810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800" b="1">
                <a:solidFill>
                  <a:schemeClr val="accent1"/>
                </a:solidFill>
                <a:latin typeface="Helvetica" charset="0"/>
              </a:rPr>
              <a:t>5</a:t>
            </a:r>
            <a:r>
              <a:rPr lang="ja-JP" altLang="en-US" sz="2800" b="1">
                <a:solidFill>
                  <a:schemeClr val="accent1"/>
                </a:solidFill>
                <a:latin typeface="Helvetica" charset="0"/>
              </a:rPr>
              <a:t>’</a:t>
            </a:r>
            <a:endParaRPr lang="en-US" sz="2800" b="1">
              <a:solidFill>
                <a:schemeClr val="accent1"/>
              </a:solidFill>
              <a:latin typeface="Helvetica" charset="0"/>
            </a:endParaRPr>
          </a:p>
        </p:txBody>
      </p:sp>
      <p:sp>
        <p:nvSpPr>
          <p:cNvPr id="55311" name="Text Box 16"/>
          <p:cNvSpPr txBox="1">
            <a:spLocks noChangeArrowheads="1"/>
          </p:cNvSpPr>
          <p:nvPr/>
        </p:nvSpPr>
        <p:spPr bwMode="auto">
          <a:xfrm>
            <a:off x="5495925" y="3367088"/>
            <a:ext cx="11334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800" b="1">
                <a:solidFill>
                  <a:srgbClr val="D97B00"/>
                </a:solidFill>
                <a:latin typeface="Helvetica" charset="0"/>
              </a:rPr>
              <a:t>P site</a:t>
            </a:r>
          </a:p>
        </p:txBody>
      </p:sp>
      <p:sp>
        <p:nvSpPr>
          <p:cNvPr id="55312" name="Text Box 17"/>
          <p:cNvSpPr txBox="1">
            <a:spLocks noChangeArrowheads="1"/>
          </p:cNvSpPr>
          <p:nvPr/>
        </p:nvSpPr>
        <p:spPr bwMode="auto">
          <a:xfrm>
            <a:off x="6943725" y="3367088"/>
            <a:ext cx="11541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800" b="1">
                <a:solidFill>
                  <a:srgbClr val="D97B00"/>
                </a:solidFill>
                <a:latin typeface="Helvetica" charset="0"/>
              </a:rPr>
              <a:t>A site</a:t>
            </a:r>
          </a:p>
        </p:txBody>
      </p:sp>
      <p:sp>
        <p:nvSpPr>
          <p:cNvPr id="55313" name="Text Box 18"/>
          <p:cNvSpPr txBox="1">
            <a:spLocks noChangeArrowheads="1"/>
          </p:cNvSpPr>
          <p:nvPr/>
        </p:nvSpPr>
        <p:spPr bwMode="auto">
          <a:xfrm>
            <a:off x="4191000" y="3352800"/>
            <a:ext cx="11334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800" b="1">
                <a:solidFill>
                  <a:srgbClr val="D97B00"/>
                </a:solidFill>
                <a:latin typeface="Helvetica" charset="0"/>
              </a:rPr>
              <a:t>E site</a:t>
            </a:r>
          </a:p>
        </p:txBody>
      </p:sp>
      <p:sp>
        <p:nvSpPr>
          <p:cNvPr id="55314" name="AutoShape 19"/>
          <p:cNvSpPr>
            <a:spLocks noChangeArrowheads="1"/>
          </p:cNvSpPr>
          <p:nvPr/>
        </p:nvSpPr>
        <p:spPr bwMode="auto">
          <a:xfrm>
            <a:off x="4114800" y="3200400"/>
            <a:ext cx="1219200" cy="2362200"/>
          </a:xfrm>
          <a:prstGeom prst="roundRect">
            <a:avLst>
              <a:gd name="adj" fmla="val 16667"/>
            </a:avLst>
          </a:prstGeom>
          <a:noFill/>
          <a:ln w="28575">
            <a:solidFill>
              <a:srgbClr val="EEAC32"/>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pPr defTabSz="457200"/>
            <a:endParaRPr lang="en-US"/>
          </a:p>
        </p:txBody>
      </p:sp>
      <p:sp>
        <p:nvSpPr>
          <p:cNvPr id="55315" name="Text Box 20"/>
          <p:cNvSpPr txBox="1">
            <a:spLocks noChangeArrowheads="1"/>
          </p:cNvSpPr>
          <p:nvPr/>
        </p:nvSpPr>
        <p:spPr bwMode="auto">
          <a:xfrm>
            <a:off x="76200" y="914400"/>
            <a:ext cx="8839200"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b="1">
                <a:latin typeface="Helvetica" charset="0"/>
              </a:rPr>
              <a:t>ribosome shifts 1 codon (1 nm) towards mRNA 3</a:t>
            </a:r>
            <a:r>
              <a:rPr lang="ja-JP" altLang="en-US" b="1">
                <a:latin typeface="Helvetica" charset="0"/>
              </a:rPr>
              <a:t>’</a:t>
            </a:r>
            <a:r>
              <a:rPr lang="en-US" altLang="ja-JP" b="1">
                <a:latin typeface="Helvetica" charset="0"/>
              </a:rPr>
              <a:t> end</a:t>
            </a:r>
          </a:p>
          <a:p>
            <a:r>
              <a:rPr lang="en-US" b="1">
                <a:latin typeface="Helvetica" charset="0"/>
              </a:rPr>
              <a:t>GTP hydrolyzed (EF involved)</a:t>
            </a:r>
          </a:p>
          <a:p>
            <a:endParaRPr lang="en-US" b="1">
              <a:latin typeface="Helvetica" charset="0"/>
            </a:endParaRPr>
          </a:p>
          <a:p>
            <a:r>
              <a:rPr lang="en-US" b="1">
                <a:latin typeface="Helvetica" charset="0"/>
              </a:rPr>
              <a:t>codon 1 in E site</a:t>
            </a:r>
          </a:p>
          <a:p>
            <a:r>
              <a:rPr lang="en-US" b="1">
                <a:latin typeface="Helvetica" charset="0"/>
              </a:rPr>
              <a:t>codon 2 in P site</a:t>
            </a:r>
          </a:p>
          <a:p>
            <a:r>
              <a:rPr lang="en-US" b="1">
                <a:latin typeface="Helvetica" charset="0"/>
              </a:rPr>
              <a:t>codon 3 in A site</a:t>
            </a:r>
          </a:p>
        </p:txBody>
      </p:sp>
      <p:sp>
        <p:nvSpPr>
          <p:cNvPr id="154645" name="AutoShape 21"/>
          <p:cNvSpPr>
            <a:spLocks noChangeArrowheads="1"/>
          </p:cNvSpPr>
          <p:nvPr/>
        </p:nvSpPr>
        <p:spPr bwMode="auto">
          <a:xfrm rot="20082827" flipH="1">
            <a:off x="3429000" y="2438400"/>
            <a:ext cx="685800" cy="9144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gradFill rotWithShape="0">
            <a:gsLst>
              <a:gs pos="0">
                <a:schemeClr val="accent1"/>
              </a:gs>
              <a:gs pos="100000">
                <a:schemeClr val="accent1">
                  <a:gamma/>
                  <a:tint val="22353"/>
                  <a:invGamma/>
                </a:schemeClr>
              </a:gs>
            </a:gsLst>
            <a:path path="rect">
              <a:fillToRect r="100000" b="100000"/>
            </a:path>
          </a:gradFill>
          <a:ln w="9525">
            <a:solidFill>
              <a:schemeClr val="tx1"/>
            </a:solidFill>
            <a:miter lim="800000"/>
            <a:headEnd/>
            <a:tailEnd/>
          </a:ln>
          <a:effectLst/>
        </p:spPr>
        <p:txBody>
          <a:bodyPr wrap="none" anchor="ctr"/>
          <a:lstStyle/>
          <a:p>
            <a:pPr defTabSz="457200">
              <a:defRPr/>
            </a:pPr>
            <a:endParaRPr lang="en-US">
              <a:latin typeface="Arial" pitchFamily="34" charset="0"/>
              <a:ea typeface="ＭＳ Ｐゴシック" charset="-128"/>
              <a:cs typeface="+mn-cs"/>
            </a:endParaRPr>
          </a:p>
        </p:txBody>
      </p:sp>
      <p:sp>
        <p:nvSpPr>
          <p:cNvPr id="154646" name="Text Box 22"/>
          <p:cNvSpPr txBox="1">
            <a:spLocks noChangeArrowheads="1"/>
          </p:cNvSpPr>
          <p:nvPr/>
        </p:nvSpPr>
        <p:spPr bwMode="auto">
          <a:xfrm>
            <a:off x="90488" y="3511550"/>
            <a:ext cx="240625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800" b="1" dirty="0" err="1">
                <a:latin typeface="Helvetica" charset="0"/>
              </a:rPr>
              <a:t>tRNA</a:t>
            </a:r>
            <a:r>
              <a:rPr lang="en-US" sz="2800" b="1" dirty="0">
                <a:latin typeface="Helvetica" charset="0"/>
              </a:rPr>
              <a:t> </a:t>
            </a:r>
            <a:r>
              <a:rPr lang="en-US" sz="2800" b="1" u="sng" dirty="0">
                <a:latin typeface="Helvetica" charset="0"/>
              </a:rPr>
              <a:t>e</a:t>
            </a:r>
            <a:r>
              <a:rPr lang="en-US" sz="2800" b="1" dirty="0">
                <a:latin typeface="Helvetica" charset="0"/>
              </a:rPr>
              <a:t>xits </a:t>
            </a:r>
            <a:r>
              <a:rPr lang="en-US" sz="2800" b="1" dirty="0" smtClean="0">
                <a:latin typeface="Helvetica" charset="0"/>
              </a:rPr>
              <a:t>at </a:t>
            </a:r>
          </a:p>
          <a:p>
            <a:pPr algn="ctr"/>
            <a:r>
              <a:rPr lang="en-US" sz="2800" b="1" dirty="0" smtClean="0">
                <a:latin typeface="Helvetica" charset="0"/>
              </a:rPr>
              <a:t>E </a:t>
            </a:r>
            <a:r>
              <a:rPr lang="en-US" sz="2800" b="1" dirty="0">
                <a:latin typeface="Helvetica" charset="0"/>
              </a:rPr>
              <a:t>site</a:t>
            </a:r>
          </a:p>
        </p:txBody>
      </p:sp>
    </p:spTree>
    <p:extLst>
      <p:ext uri="{BB962C8B-B14F-4D97-AF65-F5344CB8AC3E}">
        <p14:creationId xmlns:p14="http://schemas.microsoft.com/office/powerpoint/2010/main" val="12279390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6" fill="hold" nodeType="clickEffect">
                                  <p:stCondLst>
                                    <p:cond delay="0"/>
                                  </p:stCondLst>
                                  <p:childTnLst>
                                    <p:set>
                                      <p:cBhvr>
                                        <p:cTn id="6" dur="1" fill="hold">
                                          <p:stCondLst>
                                            <p:cond delay="0"/>
                                          </p:stCondLst>
                                        </p:cTn>
                                        <p:tgtEl>
                                          <p:spTgt spid="154645"/>
                                        </p:tgtEl>
                                        <p:attrNameLst>
                                          <p:attrName>style.visibility</p:attrName>
                                        </p:attrNameLst>
                                      </p:cBhvr>
                                      <p:to>
                                        <p:strVal val="visible"/>
                                      </p:to>
                                    </p:set>
                                    <p:anim calcmode="lin" valueType="num">
                                      <p:cBhvr additive="base">
                                        <p:cTn id="7" dur="500" fill="hold"/>
                                        <p:tgtEl>
                                          <p:spTgt spid="154645"/>
                                        </p:tgtEl>
                                        <p:attrNameLst>
                                          <p:attrName>ppt_x</p:attrName>
                                        </p:attrNameLst>
                                      </p:cBhvr>
                                      <p:tavLst>
                                        <p:tav tm="0">
                                          <p:val>
                                            <p:strVal val="1+#ppt_w/2"/>
                                          </p:val>
                                        </p:tav>
                                        <p:tav tm="100000">
                                          <p:val>
                                            <p:strVal val="#ppt_x"/>
                                          </p:val>
                                        </p:tav>
                                      </p:tavLst>
                                    </p:anim>
                                    <p:anim calcmode="lin" valueType="num">
                                      <p:cBhvr additive="base">
                                        <p:cTn id="8" dur="500" fill="hold"/>
                                        <p:tgtEl>
                                          <p:spTgt spid="154645"/>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6" fill="hold" grpId="0" nodeType="afterEffect">
                                  <p:stCondLst>
                                    <p:cond delay="0"/>
                                  </p:stCondLst>
                                  <p:childTnLst>
                                    <p:set>
                                      <p:cBhvr>
                                        <p:cTn id="11" dur="1" fill="hold">
                                          <p:stCondLst>
                                            <p:cond delay="0"/>
                                          </p:stCondLst>
                                        </p:cTn>
                                        <p:tgtEl>
                                          <p:spTgt spid="154646"/>
                                        </p:tgtEl>
                                        <p:attrNameLst>
                                          <p:attrName>style.visibility</p:attrName>
                                        </p:attrNameLst>
                                      </p:cBhvr>
                                      <p:to>
                                        <p:strVal val="visible"/>
                                      </p:to>
                                    </p:set>
                                    <p:anim calcmode="lin" valueType="num">
                                      <p:cBhvr additive="base">
                                        <p:cTn id="12" dur="500" fill="hold"/>
                                        <p:tgtEl>
                                          <p:spTgt spid="154646"/>
                                        </p:tgtEl>
                                        <p:attrNameLst>
                                          <p:attrName>ppt_x</p:attrName>
                                        </p:attrNameLst>
                                      </p:cBhvr>
                                      <p:tavLst>
                                        <p:tav tm="0">
                                          <p:val>
                                            <p:strVal val="1+#ppt_w/2"/>
                                          </p:val>
                                        </p:tav>
                                        <p:tav tm="100000">
                                          <p:val>
                                            <p:strVal val="#ppt_x"/>
                                          </p:val>
                                        </p:tav>
                                      </p:tavLst>
                                    </p:anim>
                                    <p:anim calcmode="lin" valueType="num">
                                      <p:cBhvr additive="base">
                                        <p:cTn id="13" dur="500" fill="hold"/>
                                        <p:tgtEl>
                                          <p:spTgt spid="1546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46" grpId="0"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idx="4294967295"/>
          </p:nvPr>
        </p:nvSpPr>
        <p:spPr>
          <a:xfrm>
            <a:off x="3048000" y="274638"/>
            <a:ext cx="5638800" cy="1143000"/>
          </a:xfrm>
        </p:spPr>
        <p:txBody>
          <a:bodyPr/>
          <a:lstStyle/>
          <a:p>
            <a:pPr eaLnBrk="1" hangingPunct="1"/>
            <a:r>
              <a:rPr lang="en-US" sz="3200">
                <a:latin typeface="Arial" charset="0"/>
              </a:rPr>
              <a:t>Summary of elongation</a:t>
            </a:r>
          </a:p>
        </p:txBody>
      </p:sp>
      <p:sp>
        <p:nvSpPr>
          <p:cNvPr id="56322" name="Rectangle 3"/>
          <p:cNvSpPr>
            <a:spLocks noGrp="1" noChangeArrowheads="1"/>
          </p:cNvSpPr>
          <p:nvPr>
            <p:ph type="body" idx="4294967295"/>
          </p:nvPr>
        </p:nvSpPr>
        <p:spPr>
          <a:xfrm>
            <a:off x="2971800" y="1600200"/>
            <a:ext cx="5943600" cy="4525963"/>
          </a:xfrm>
        </p:spPr>
        <p:txBody>
          <a:bodyPr/>
          <a:lstStyle/>
          <a:p>
            <a:pPr defTabSz="457200" eaLnBrk="1" hangingPunct="1"/>
            <a:r>
              <a:rPr lang="en-US" sz="2000" dirty="0">
                <a:latin typeface="Arial" charset="0"/>
              </a:rPr>
              <a:t>EF-GTP and </a:t>
            </a:r>
            <a:r>
              <a:rPr lang="en-US" sz="2000" dirty="0" err="1">
                <a:latin typeface="Arial" charset="0"/>
              </a:rPr>
              <a:t>aa-tRNA</a:t>
            </a:r>
            <a:r>
              <a:rPr lang="en-US" sz="2000" dirty="0">
                <a:latin typeface="Arial" charset="0"/>
              </a:rPr>
              <a:t> form a complex</a:t>
            </a:r>
          </a:p>
          <a:p>
            <a:pPr defTabSz="457200" eaLnBrk="1" hangingPunct="1"/>
            <a:r>
              <a:rPr lang="en-US" sz="2000" dirty="0" err="1">
                <a:latin typeface="Arial" charset="0"/>
              </a:rPr>
              <a:t>aa-tRNA</a:t>
            </a:r>
            <a:r>
              <a:rPr lang="en-US" sz="2000" dirty="0">
                <a:latin typeface="Arial" charset="0"/>
              </a:rPr>
              <a:t> binds to codon in A site and has position adjusted using energy from GTP</a:t>
            </a:r>
          </a:p>
          <a:p>
            <a:pPr defTabSz="457200" eaLnBrk="1" hangingPunct="1"/>
            <a:r>
              <a:rPr lang="en-US" sz="2000" dirty="0">
                <a:latin typeface="Arial" charset="0"/>
              </a:rPr>
              <a:t>Peptide bond forms with peptide in P site, peptide released from P site </a:t>
            </a:r>
            <a:r>
              <a:rPr lang="en-US" sz="2000" dirty="0" err="1">
                <a:latin typeface="Arial" charset="0"/>
              </a:rPr>
              <a:t>tRNA</a:t>
            </a:r>
            <a:endParaRPr lang="en-US" sz="2000" dirty="0">
              <a:latin typeface="Arial" charset="0"/>
            </a:endParaRPr>
          </a:p>
          <a:p>
            <a:pPr defTabSz="457200" eaLnBrk="1" hangingPunct="1"/>
            <a:r>
              <a:rPr lang="en-US" sz="2000" dirty="0">
                <a:latin typeface="Arial" charset="0"/>
              </a:rPr>
              <a:t>Translocation of mRNA one codon, using GTP</a:t>
            </a:r>
          </a:p>
          <a:p>
            <a:pPr defTabSz="457200" eaLnBrk="1" hangingPunct="1"/>
            <a:r>
              <a:rPr lang="en-US" sz="2000" dirty="0">
                <a:latin typeface="Arial" charset="0"/>
              </a:rPr>
              <a:t>Translocation of </a:t>
            </a:r>
            <a:r>
              <a:rPr lang="en-US" sz="2000" dirty="0" err="1">
                <a:latin typeface="Arial" charset="0"/>
              </a:rPr>
              <a:t>tRNA</a:t>
            </a:r>
            <a:r>
              <a:rPr lang="en-US" sz="2000" dirty="0">
                <a:latin typeface="Arial" charset="0"/>
              </a:rPr>
              <a:t> and peptide in large subunit. From P to E site and A to P site. </a:t>
            </a:r>
          </a:p>
          <a:p>
            <a:pPr defTabSz="457200" eaLnBrk="1" hangingPunct="1"/>
            <a:r>
              <a:rPr lang="ja-JP" altLang="en-US" sz="2000" dirty="0">
                <a:latin typeface="Arial" charset="0"/>
              </a:rPr>
              <a:t>“</a:t>
            </a:r>
            <a:r>
              <a:rPr lang="en-US" altLang="ja-JP" sz="2000" dirty="0">
                <a:latin typeface="Arial" charset="0"/>
              </a:rPr>
              <a:t>Uncharged</a:t>
            </a:r>
            <a:r>
              <a:rPr lang="ja-JP" altLang="en-US" sz="2000" dirty="0">
                <a:latin typeface="Arial" charset="0"/>
              </a:rPr>
              <a:t>”</a:t>
            </a:r>
            <a:r>
              <a:rPr lang="en-US" altLang="ja-JP" sz="2000" dirty="0">
                <a:latin typeface="Arial" charset="0"/>
              </a:rPr>
              <a:t> </a:t>
            </a:r>
            <a:r>
              <a:rPr lang="en-US" altLang="ja-JP" sz="2000" dirty="0" err="1">
                <a:latin typeface="Arial" charset="0"/>
              </a:rPr>
              <a:t>tRNA</a:t>
            </a:r>
            <a:r>
              <a:rPr lang="en-US" altLang="ja-JP" sz="2000" dirty="0">
                <a:latin typeface="Arial" charset="0"/>
              </a:rPr>
              <a:t> in E site exits</a:t>
            </a:r>
          </a:p>
          <a:p>
            <a:pPr defTabSz="457200" eaLnBrk="1" hangingPunct="1"/>
            <a:r>
              <a:rPr lang="en-US" sz="2000" dirty="0">
                <a:latin typeface="Arial" charset="0"/>
              </a:rPr>
              <a:t>New </a:t>
            </a:r>
            <a:r>
              <a:rPr lang="en-US" sz="2000" dirty="0" err="1">
                <a:latin typeface="Arial" charset="0"/>
              </a:rPr>
              <a:t>aa-tRNA</a:t>
            </a:r>
            <a:r>
              <a:rPr lang="en-US" sz="2000" dirty="0">
                <a:latin typeface="Arial" charset="0"/>
              </a:rPr>
              <a:t> enters A site to re-start cycle </a:t>
            </a:r>
          </a:p>
          <a:p>
            <a:pPr defTabSz="457200" eaLnBrk="1" hangingPunct="1"/>
            <a:endParaRPr lang="en-US" sz="2000" dirty="0">
              <a:latin typeface="Arial" charset="0"/>
            </a:endParaRPr>
          </a:p>
        </p:txBody>
      </p:sp>
      <p:pic>
        <p:nvPicPr>
          <p:cNvPr id="56323" name="Picture 4"/>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r="54604" b="2343"/>
          <a:stretch/>
        </p:blipFill>
        <p:spPr bwMode="auto">
          <a:xfrm>
            <a:off x="381000" y="228600"/>
            <a:ext cx="2586038" cy="6097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762000" y="6400800"/>
            <a:ext cx="1591977" cy="369332"/>
          </a:xfrm>
          <a:prstGeom prst="rect">
            <a:avLst/>
          </a:prstGeom>
          <a:noFill/>
        </p:spPr>
        <p:txBody>
          <a:bodyPr wrap="none" rtlCol="0">
            <a:spAutoFit/>
          </a:bodyPr>
          <a:lstStyle/>
          <a:p>
            <a:r>
              <a:rPr lang="en-US" dirty="0" smtClean="0"/>
              <a:t>Figure 11.49a</a:t>
            </a:r>
            <a:endParaRPr lang="en-US" dirty="0"/>
          </a:p>
        </p:txBody>
      </p:sp>
    </p:spTree>
    <p:extLst>
      <p:ext uri="{BB962C8B-B14F-4D97-AF65-F5344CB8AC3E}">
        <p14:creationId xmlns:p14="http://schemas.microsoft.com/office/powerpoint/2010/main" val="617036433"/>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idx="4294967295"/>
          </p:nvPr>
        </p:nvSpPr>
        <p:spPr>
          <a:xfrm>
            <a:off x="457200" y="274638"/>
            <a:ext cx="8229600" cy="639762"/>
          </a:xfrm>
        </p:spPr>
        <p:txBody>
          <a:bodyPr/>
          <a:lstStyle/>
          <a:p>
            <a:pPr eaLnBrk="1" hangingPunct="1"/>
            <a:r>
              <a:rPr lang="en-US" sz="3200">
                <a:latin typeface="Arial" charset="0"/>
              </a:rPr>
              <a:t>Termination</a:t>
            </a:r>
          </a:p>
        </p:txBody>
      </p:sp>
      <p:sp>
        <p:nvSpPr>
          <p:cNvPr id="57346" name="Freeform 3"/>
          <p:cNvSpPr>
            <a:spLocks/>
          </p:cNvSpPr>
          <p:nvPr/>
        </p:nvSpPr>
        <p:spPr bwMode="auto">
          <a:xfrm>
            <a:off x="2590800" y="2286000"/>
            <a:ext cx="6019800" cy="3284538"/>
          </a:xfrm>
          <a:custGeom>
            <a:avLst/>
            <a:gdLst>
              <a:gd name="T0" fmla="*/ 2147483647 w 2865"/>
              <a:gd name="T1" fmla="*/ 2147483647 h 1441"/>
              <a:gd name="T2" fmla="*/ 2147483647 w 2865"/>
              <a:gd name="T3" fmla="*/ 2147483647 h 1441"/>
              <a:gd name="T4" fmla="*/ 2147483647 w 2865"/>
              <a:gd name="T5" fmla="*/ 2147483647 h 1441"/>
              <a:gd name="T6" fmla="*/ 2147483647 w 2865"/>
              <a:gd name="T7" fmla="*/ 2147483647 h 1441"/>
              <a:gd name="T8" fmla="*/ 2147483647 w 2865"/>
              <a:gd name="T9" fmla="*/ 2147483647 h 1441"/>
              <a:gd name="T10" fmla="*/ 2147483647 w 2865"/>
              <a:gd name="T11" fmla="*/ 2147483647 h 1441"/>
              <a:gd name="T12" fmla="*/ 2147483647 w 2865"/>
              <a:gd name="T13" fmla="*/ 2147483647 h 1441"/>
              <a:gd name="T14" fmla="*/ 2147483647 w 2865"/>
              <a:gd name="T15" fmla="*/ 2147483647 h 1441"/>
              <a:gd name="T16" fmla="*/ 2147483647 w 2865"/>
              <a:gd name="T17" fmla="*/ 2147483647 h 1441"/>
              <a:gd name="T18" fmla="*/ 2147483647 w 2865"/>
              <a:gd name="T19" fmla="*/ 2147483647 h 1441"/>
              <a:gd name="T20" fmla="*/ 2147483647 w 2865"/>
              <a:gd name="T21" fmla="*/ 2147483647 h 1441"/>
              <a:gd name="T22" fmla="*/ 2147483647 w 2865"/>
              <a:gd name="T23" fmla="*/ 2147483647 h 1441"/>
              <a:gd name="T24" fmla="*/ 2147483647 w 2865"/>
              <a:gd name="T25" fmla="*/ 2147483647 h 1441"/>
              <a:gd name="T26" fmla="*/ 2147483647 w 2865"/>
              <a:gd name="T27" fmla="*/ 2147483647 h 1441"/>
              <a:gd name="T28" fmla="*/ 2147483647 w 2865"/>
              <a:gd name="T29" fmla="*/ 2147483647 h 1441"/>
              <a:gd name="T30" fmla="*/ 2147483647 w 2865"/>
              <a:gd name="T31" fmla="*/ 2147483647 h 1441"/>
              <a:gd name="T32" fmla="*/ 2147483647 w 2865"/>
              <a:gd name="T33" fmla="*/ 2147483647 h 1441"/>
              <a:gd name="T34" fmla="*/ 2147483647 w 2865"/>
              <a:gd name="T35" fmla="*/ 2147483647 h 1441"/>
              <a:gd name="T36" fmla="*/ 2147483647 w 2865"/>
              <a:gd name="T37" fmla="*/ 2147483647 h 1441"/>
              <a:gd name="T38" fmla="*/ 2147483647 w 2865"/>
              <a:gd name="T39" fmla="*/ 2147483647 h 1441"/>
              <a:gd name="T40" fmla="*/ 2147483647 w 2865"/>
              <a:gd name="T41" fmla="*/ 2147483647 h 1441"/>
              <a:gd name="T42" fmla="*/ 2147483647 w 2865"/>
              <a:gd name="T43" fmla="*/ 2147483647 h 1441"/>
              <a:gd name="T44" fmla="*/ 2147483647 w 2865"/>
              <a:gd name="T45" fmla="*/ 2147483647 h 1441"/>
              <a:gd name="T46" fmla="*/ 2147483647 w 2865"/>
              <a:gd name="T47" fmla="*/ 2147483647 h 1441"/>
              <a:gd name="T48" fmla="*/ 2147483647 w 2865"/>
              <a:gd name="T49" fmla="*/ 2147483647 h 1441"/>
              <a:gd name="T50" fmla="*/ 2147483647 w 2865"/>
              <a:gd name="T51" fmla="*/ 2147483647 h 1441"/>
              <a:gd name="T52" fmla="*/ 2147483647 w 2865"/>
              <a:gd name="T53" fmla="*/ 2147483647 h 1441"/>
              <a:gd name="T54" fmla="*/ 2147483647 w 2865"/>
              <a:gd name="T55" fmla="*/ 2147483647 h 1441"/>
              <a:gd name="T56" fmla="*/ 2147483647 w 2865"/>
              <a:gd name="T57" fmla="*/ 2147483647 h 144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865"/>
              <a:gd name="T88" fmla="*/ 0 h 1441"/>
              <a:gd name="T89" fmla="*/ 2865 w 2865"/>
              <a:gd name="T90" fmla="*/ 1441 h 144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865" h="1441">
                <a:moveTo>
                  <a:pt x="1462" y="1405"/>
                </a:moveTo>
                <a:cubicBezTo>
                  <a:pt x="1097" y="1417"/>
                  <a:pt x="734" y="1404"/>
                  <a:pt x="370" y="1396"/>
                </a:cubicBezTo>
                <a:cubicBezTo>
                  <a:pt x="248" y="1363"/>
                  <a:pt x="117" y="1441"/>
                  <a:pt x="43" y="1327"/>
                </a:cubicBezTo>
                <a:cubicBezTo>
                  <a:pt x="0" y="1189"/>
                  <a:pt x="28" y="1052"/>
                  <a:pt x="35" y="906"/>
                </a:cubicBezTo>
                <a:cubicBezTo>
                  <a:pt x="42" y="730"/>
                  <a:pt x="149" y="574"/>
                  <a:pt x="250" y="441"/>
                </a:cubicBezTo>
                <a:cubicBezTo>
                  <a:pt x="292" y="384"/>
                  <a:pt x="388" y="259"/>
                  <a:pt x="456" y="244"/>
                </a:cubicBezTo>
                <a:cubicBezTo>
                  <a:pt x="575" y="163"/>
                  <a:pt x="695" y="111"/>
                  <a:pt x="834" y="72"/>
                </a:cubicBezTo>
                <a:cubicBezTo>
                  <a:pt x="857" y="65"/>
                  <a:pt x="869" y="56"/>
                  <a:pt x="895" y="54"/>
                </a:cubicBezTo>
                <a:cubicBezTo>
                  <a:pt x="981" y="43"/>
                  <a:pt x="1210" y="38"/>
                  <a:pt x="1256" y="37"/>
                </a:cubicBezTo>
                <a:cubicBezTo>
                  <a:pt x="1395" y="0"/>
                  <a:pt x="1560" y="24"/>
                  <a:pt x="1695" y="28"/>
                </a:cubicBezTo>
                <a:cubicBezTo>
                  <a:pt x="1792" y="39"/>
                  <a:pt x="1883" y="62"/>
                  <a:pt x="1979" y="80"/>
                </a:cubicBezTo>
                <a:cubicBezTo>
                  <a:pt x="2045" y="113"/>
                  <a:pt x="2121" y="104"/>
                  <a:pt x="2194" y="115"/>
                </a:cubicBezTo>
                <a:cubicBezTo>
                  <a:pt x="2231" y="140"/>
                  <a:pt x="2262" y="176"/>
                  <a:pt x="2305" y="192"/>
                </a:cubicBezTo>
                <a:cubicBezTo>
                  <a:pt x="2330" y="216"/>
                  <a:pt x="2357" y="241"/>
                  <a:pt x="2391" y="252"/>
                </a:cubicBezTo>
                <a:cubicBezTo>
                  <a:pt x="2427" y="286"/>
                  <a:pt x="2473" y="330"/>
                  <a:pt x="2520" y="347"/>
                </a:cubicBezTo>
                <a:cubicBezTo>
                  <a:pt x="2526" y="352"/>
                  <a:pt x="2530" y="359"/>
                  <a:pt x="2538" y="364"/>
                </a:cubicBezTo>
                <a:cubicBezTo>
                  <a:pt x="2545" y="368"/>
                  <a:pt x="2556" y="367"/>
                  <a:pt x="2563" y="373"/>
                </a:cubicBezTo>
                <a:cubicBezTo>
                  <a:pt x="2571" y="379"/>
                  <a:pt x="2573" y="390"/>
                  <a:pt x="2581" y="398"/>
                </a:cubicBezTo>
                <a:cubicBezTo>
                  <a:pt x="2594" y="411"/>
                  <a:pt x="2610" y="420"/>
                  <a:pt x="2624" y="433"/>
                </a:cubicBezTo>
                <a:cubicBezTo>
                  <a:pt x="2634" y="468"/>
                  <a:pt x="2654" y="481"/>
                  <a:pt x="2684" y="502"/>
                </a:cubicBezTo>
                <a:cubicBezTo>
                  <a:pt x="2717" y="551"/>
                  <a:pt x="2762" y="588"/>
                  <a:pt x="2796" y="639"/>
                </a:cubicBezTo>
                <a:cubicBezTo>
                  <a:pt x="2811" y="689"/>
                  <a:pt x="2831" y="734"/>
                  <a:pt x="2847" y="785"/>
                </a:cubicBezTo>
                <a:cubicBezTo>
                  <a:pt x="2852" y="802"/>
                  <a:pt x="2865" y="837"/>
                  <a:pt x="2865" y="837"/>
                </a:cubicBezTo>
                <a:cubicBezTo>
                  <a:pt x="2862" y="928"/>
                  <a:pt x="2860" y="1020"/>
                  <a:pt x="2856" y="1112"/>
                </a:cubicBezTo>
                <a:cubicBezTo>
                  <a:pt x="2852" y="1183"/>
                  <a:pt x="2846" y="1255"/>
                  <a:pt x="2839" y="1327"/>
                </a:cubicBezTo>
                <a:cubicBezTo>
                  <a:pt x="2834" y="1371"/>
                  <a:pt x="2779" y="1420"/>
                  <a:pt x="2735" y="1422"/>
                </a:cubicBezTo>
                <a:cubicBezTo>
                  <a:pt x="2546" y="1427"/>
                  <a:pt x="2357" y="1428"/>
                  <a:pt x="2168" y="1431"/>
                </a:cubicBezTo>
                <a:cubicBezTo>
                  <a:pt x="1932" y="1428"/>
                  <a:pt x="1697" y="1427"/>
                  <a:pt x="1462" y="1422"/>
                </a:cubicBezTo>
                <a:cubicBezTo>
                  <a:pt x="1396" y="1420"/>
                  <a:pt x="1460" y="1405"/>
                  <a:pt x="1462" y="1405"/>
                </a:cubicBezTo>
                <a:close/>
              </a:path>
            </a:pathLst>
          </a:custGeom>
          <a:noFill/>
          <a:ln w="76200">
            <a:solidFill>
              <a:srgbClr val="EEAC3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347" name="Freeform 4"/>
          <p:cNvSpPr>
            <a:spLocks/>
          </p:cNvSpPr>
          <p:nvPr/>
        </p:nvSpPr>
        <p:spPr bwMode="auto">
          <a:xfrm>
            <a:off x="2667000" y="5461000"/>
            <a:ext cx="5778500" cy="1168400"/>
          </a:xfrm>
          <a:custGeom>
            <a:avLst/>
            <a:gdLst>
              <a:gd name="T0" fmla="*/ 2147483647 w 2974"/>
              <a:gd name="T1" fmla="*/ 2147483647 h 736"/>
              <a:gd name="T2" fmla="*/ 2147483647 w 2974"/>
              <a:gd name="T3" fmla="*/ 2147483647 h 736"/>
              <a:gd name="T4" fmla="*/ 2147483647 w 2974"/>
              <a:gd name="T5" fmla="*/ 2147483647 h 736"/>
              <a:gd name="T6" fmla="*/ 2147483647 w 2974"/>
              <a:gd name="T7" fmla="*/ 2147483647 h 736"/>
              <a:gd name="T8" fmla="*/ 2147483647 w 2974"/>
              <a:gd name="T9" fmla="*/ 2147483647 h 736"/>
              <a:gd name="T10" fmla="*/ 2147483647 w 2974"/>
              <a:gd name="T11" fmla="*/ 2147483647 h 736"/>
              <a:gd name="T12" fmla="*/ 2147483647 w 2974"/>
              <a:gd name="T13" fmla="*/ 2147483647 h 736"/>
              <a:gd name="T14" fmla="*/ 2147483647 w 2974"/>
              <a:gd name="T15" fmla="*/ 2147483647 h 736"/>
              <a:gd name="T16" fmla="*/ 2147483647 w 2974"/>
              <a:gd name="T17" fmla="*/ 2147483647 h 736"/>
              <a:gd name="T18" fmla="*/ 2147483647 w 2974"/>
              <a:gd name="T19" fmla="*/ 2147483647 h 736"/>
              <a:gd name="T20" fmla="*/ 2147483647 w 2974"/>
              <a:gd name="T21" fmla="*/ 2147483647 h 736"/>
              <a:gd name="T22" fmla="*/ 2147483647 w 2974"/>
              <a:gd name="T23" fmla="*/ 2147483647 h 736"/>
              <a:gd name="T24" fmla="*/ 2147483647 w 2974"/>
              <a:gd name="T25" fmla="*/ 2147483647 h 736"/>
              <a:gd name="T26" fmla="*/ 2147483647 w 2974"/>
              <a:gd name="T27" fmla="*/ 2147483647 h 736"/>
              <a:gd name="T28" fmla="*/ 2147483647 w 2974"/>
              <a:gd name="T29" fmla="*/ 2147483647 h 736"/>
              <a:gd name="T30" fmla="*/ 2147483647 w 2974"/>
              <a:gd name="T31" fmla="*/ 2147483647 h 736"/>
              <a:gd name="T32" fmla="*/ 2147483647 w 2974"/>
              <a:gd name="T33" fmla="*/ 2147483647 h 736"/>
              <a:gd name="T34" fmla="*/ 2147483647 w 2974"/>
              <a:gd name="T35" fmla="*/ 2147483647 h 736"/>
              <a:gd name="T36" fmla="*/ 2147483647 w 2974"/>
              <a:gd name="T37" fmla="*/ 2147483647 h 736"/>
              <a:gd name="T38" fmla="*/ 2147483647 w 2974"/>
              <a:gd name="T39" fmla="*/ 2147483647 h 7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974"/>
              <a:gd name="T61" fmla="*/ 0 h 736"/>
              <a:gd name="T62" fmla="*/ 2974 w 2974"/>
              <a:gd name="T63" fmla="*/ 736 h 7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974" h="736">
                <a:moveTo>
                  <a:pt x="1408" y="108"/>
                </a:moveTo>
                <a:cubicBezTo>
                  <a:pt x="963" y="3"/>
                  <a:pt x="483" y="0"/>
                  <a:pt x="49" y="134"/>
                </a:cubicBezTo>
                <a:cubicBezTo>
                  <a:pt x="42" y="140"/>
                  <a:pt x="6" y="172"/>
                  <a:pt x="6" y="186"/>
                </a:cubicBezTo>
                <a:cubicBezTo>
                  <a:pt x="0" y="295"/>
                  <a:pt x="38" y="420"/>
                  <a:pt x="152" y="461"/>
                </a:cubicBezTo>
                <a:cubicBezTo>
                  <a:pt x="198" y="504"/>
                  <a:pt x="138" y="452"/>
                  <a:pt x="195" y="487"/>
                </a:cubicBezTo>
                <a:cubicBezTo>
                  <a:pt x="233" y="510"/>
                  <a:pt x="256" y="550"/>
                  <a:pt x="299" y="564"/>
                </a:cubicBezTo>
                <a:cubicBezTo>
                  <a:pt x="393" y="636"/>
                  <a:pt x="465" y="630"/>
                  <a:pt x="582" y="650"/>
                </a:cubicBezTo>
                <a:cubicBezTo>
                  <a:pt x="650" y="661"/>
                  <a:pt x="712" y="680"/>
                  <a:pt x="780" y="693"/>
                </a:cubicBezTo>
                <a:cubicBezTo>
                  <a:pt x="837" y="715"/>
                  <a:pt x="899" y="726"/>
                  <a:pt x="961" y="736"/>
                </a:cubicBezTo>
                <a:cubicBezTo>
                  <a:pt x="1313" y="730"/>
                  <a:pt x="1658" y="710"/>
                  <a:pt x="2010" y="702"/>
                </a:cubicBezTo>
                <a:cubicBezTo>
                  <a:pt x="2087" y="682"/>
                  <a:pt x="2164" y="674"/>
                  <a:pt x="2243" y="659"/>
                </a:cubicBezTo>
                <a:cubicBezTo>
                  <a:pt x="2302" y="647"/>
                  <a:pt x="2355" y="625"/>
                  <a:pt x="2415" y="616"/>
                </a:cubicBezTo>
                <a:cubicBezTo>
                  <a:pt x="2448" y="603"/>
                  <a:pt x="2484" y="602"/>
                  <a:pt x="2518" y="590"/>
                </a:cubicBezTo>
                <a:cubicBezTo>
                  <a:pt x="2594" y="561"/>
                  <a:pt x="2670" y="541"/>
                  <a:pt x="2750" y="521"/>
                </a:cubicBezTo>
                <a:cubicBezTo>
                  <a:pt x="2816" y="471"/>
                  <a:pt x="2911" y="430"/>
                  <a:pt x="2948" y="349"/>
                </a:cubicBezTo>
                <a:cubicBezTo>
                  <a:pt x="2959" y="323"/>
                  <a:pt x="2966" y="290"/>
                  <a:pt x="2974" y="263"/>
                </a:cubicBezTo>
                <a:cubicBezTo>
                  <a:pt x="2971" y="240"/>
                  <a:pt x="2973" y="215"/>
                  <a:pt x="2965" y="194"/>
                </a:cubicBezTo>
                <a:cubicBezTo>
                  <a:pt x="2955" y="168"/>
                  <a:pt x="2901" y="143"/>
                  <a:pt x="2879" y="134"/>
                </a:cubicBezTo>
                <a:cubicBezTo>
                  <a:pt x="2848" y="121"/>
                  <a:pt x="2785" y="108"/>
                  <a:pt x="2785" y="108"/>
                </a:cubicBezTo>
                <a:cubicBezTo>
                  <a:pt x="2326" y="122"/>
                  <a:pt x="1867" y="108"/>
                  <a:pt x="1408" y="108"/>
                </a:cubicBezTo>
                <a:close/>
              </a:path>
            </a:pathLst>
          </a:custGeom>
          <a:noFill/>
          <a:ln w="76200">
            <a:solidFill>
              <a:srgbClr val="EEAC3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348" name="Freeform 5"/>
          <p:cNvSpPr>
            <a:spLocks/>
          </p:cNvSpPr>
          <p:nvPr/>
        </p:nvSpPr>
        <p:spPr bwMode="auto">
          <a:xfrm flipH="1">
            <a:off x="5486400" y="1981200"/>
            <a:ext cx="1371600" cy="2887663"/>
          </a:xfrm>
          <a:custGeom>
            <a:avLst/>
            <a:gdLst>
              <a:gd name="T0" fmla="*/ 2147483647 w 2277"/>
              <a:gd name="T1" fmla="*/ 2147483647 h 3067"/>
              <a:gd name="T2" fmla="*/ 2147483647 w 2277"/>
              <a:gd name="T3" fmla="*/ 2147483647 h 3067"/>
              <a:gd name="T4" fmla="*/ 2147483647 w 2277"/>
              <a:gd name="T5" fmla="*/ 2147483647 h 3067"/>
              <a:gd name="T6" fmla="*/ 2147483647 w 2277"/>
              <a:gd name="T7" fmla="*/ 2147483647 h 3067"/>
              <a:gd name="T8" fmla="*/ 2147483647 w 2277"/>
              <a:gd name="T9" fmla="*/ 2147483647 h 3067"/>
              <a:gd name="T10" fmla="*/ 2147483647 w 2277"/>
              <a:gd name="T11" fmla="*/ 2147483647 h 3067"/>
              <a:gd name="T12" fmla="*/ 2147483647 w 2277"/>
              <a:gd name="T13" fmla="*/ 2147483647 h 3067"/>
              <a:gd name="T14" fmla="*/ 2147483647 w 2277"/>
              <a:gd name="T15" fmla="*/ 2147483647 h 3067"/>
              <a:gd name="T16" fmla="*/ 2147483647 w 2277"/>
              <a:gd name="T17" fmla="*/ 2147483647 h 3067"/>
              <a:gd name="T18" fmla="*/ 2147483647 w 2277"/>
              <a:gd name="T19" fmla="*/ 2147483647 h 3067"/>
              <a:gd name="T20" fmla="*/ 2147483647 w 2277"/>
              <a:gd name="T21" fmla="*/ 2147483647 h 3067"/>
              <a:gd name="T22" fmla="*/ 2147483647 w 2277"/>
              <a:gd name="T23" fmla="*/ 2147483647 h 3067"/>
              <a:gd name="T24" fmla="*/ 2147483647 w 2277"/>
              <a:gd name="T25" fmla="*/ 2147483647 h 3067"/>
              <a:gd name="T26" fmla="*/ 2147483647 w 2277"/>
              <a:gd name="T27" fmla="*/ 2147483647 h 3067"/>
              <a:gd name="T28" fmla="*/ 2147483647 w 2277"/>
              <a:gd name="T29" fmla="*/ 2147483647 h 3067"/>
              <a:gd name="T30" fmla="*/ 2147483647 w 2277"/>
              <a:gd name="T31" fmla="*/ 2147483647 h 3067"/>
              <a:gd name="T32" fmla="*/ 2147483647 w 2277"/>
              <a:gd name="T33" fmla="*/ 2147483647 h 3067"/>
              <a:gd name="T34" fmla="*/ 2147483647 w 2277"/>
              <a:gd name="T35" fmla="*/ 2147483647 h 3067"/>
              <a:gd name="T36" fmla="*/ 2147483647 w 2277"/>
              <a:gd name="T37" fmla="*/ 2147483647 h 3067"/>
              <a:gd name="T38" fmla="*/ 2147483647 w 2277"/>
              <a:gd name="T39" fmla="*/ 2147483647 h 3067"/>
              <a:gd name="T40" fmla="*/ 2147483647 w 2277"/>
              <a:gd name="T41" fmla="*/ 2147483647 h 3067"/>
              <a:gd name="T42" fmla="*/ 2147483647 w 2277"/>
              <a:gd name="T43" fmla="*/ 2147483647 h 3067"/>
              <a:gd name="T44" fmla="*/ 2147483647 w 2277"/>
              <a:gd name="T45" fmla="*/ 2147483647 h 3067"/>
              <a:gd name="T46" fmla="*/ 2147483647 w 2277"/>
              <a:gd name="T47" fmla="*/ 2147483647 h 3067"/>
              <a:gd name="T48" fmla="*/ 2147483647 w 2277"/>
              <a:gd name="T49" fmla="*/ 2147483647 h 3067"/>
              <a:gd name="T50" fmla="*/ 2147483647 w 2277"/>
              <a:gd name="T51" fmla="*/ 2147483647 h 3067"/>
              <a:gd name="T52" fmla="*/ 2147483647 w 2277"/>
              <a:gd name="T53" fmla="*/ 2147483647 h 3067"/>
              <a:gd name="T54" fmla="*/ 2147483647 w 2277"/>
              <a:gd name="T55" fmla="*/ 2147483647 h 3067"/>
              <a:gd name="T56" fmla="*/ 2147483647 w 2277"/>
              <a:gd name="T57" fmla="*/ 2147483647 h 3067"/>
              <a:gd name="T58" fmla="*/ 2147483647 w 2277"/>
              <a:gd name="T59" fmla="*/ 2147483647 h 3067"/>
              <a:gd name="T60" fmla="*/ 2147483647 w 2277"/>
              <a:gd name="T61" fmla="*/ 2147483647 h 3067"/>
              <a:gd name="T62" fmla="*/ 2147483647 w 2277"/>
              <a:gd name="T63" fmla="*/ 2147483647 h 3067"/>
              <a:gd name="T64" fmla="*/ 2147483647 w 2277"/>
              <a:gd name="T65" fmla="*/ 2147483647 h 3067"/>
              <a:gd name="T66" fmla="*/ 2147483647 w 2277"/>
              <a:gd name="T67" fmla="*/ 2147483647 h 3067"/>
              <a:gd name="T68" fmla="*/ 2147483647 w 2277"/>
              <a:gd name="T69" fmla="*/ 2147483647 h 3067"/>
              <a:gd name="T70" fmla="*/ 2147483647 w 2277"/>
              <a:gd name="T71" fmla="*/ 2147483647 h 3067"/>
              <a:gd name="T72" fmla="*/ 2147483647 w 2277"/>
              <a:gd name="T73" fmla="*/ 2147483647 h 3067"/>
              <a:gd name="T74" fmla="*/ 2147483647 w 2277"/>
              <a:gd name="T75" fmla="*/ 2147483647 h 3067"/>
              <a:gd name="T76" fmla="*/ 2147483647 w 2277"/>
              <a:gd name="T77" fmla="*/ 2147483647 h 3067"/>
              <a:gd name="T78" fmla="*/ 2147483647 w 2277"/>
              <a:gd name="T79" fmla="*/ 2147483647 h 3067"/>
              <a:gd name="T80" fmla="*/ 2147483647 w 2277"/>
              <a:gd name="T81" fmla="*/ 2147483647 h 3067"/>
              <a:gd name="T82" fmla="*/ 2147483647 w 2277"/>
              <a:gd name="T83" fmla="*/ 2147483647 h 3067"/>
              <a:gd name="T84" fmla="*/ 2147483647 w 2277"/>
              <a:gd name="T85" fmla="*/ 2147483647 h 3067"/>
              <a:gd name="T86" fmla="*/ 2147483647 w 2277"/>
              <a:gd name="T87" fmla="*/ 2147483647 h 3067"/>
              <a:gd name="T88" fmla="*/ 2147483647 w 2277"/>
              <a:gd name="T89" fmla="*/ 2147483647 h 3067"/>
              <a:gd name="T90" fmla="*/ 2147483647 w 2277"/>
              <a:gd name="T91" fmla="*/ 2147483647 h 3067"/>
              <a:gd name="T92" fmla="*/ 2147483647 w 2277"/>
              <a:gd name="T93" fmla="*/ 2147483647 h 3067"/>
              <a:gd name="T94" fmla="*/ 2147483647 w 2277"/>
              <a:gd name="T95" fmla="*/ 2147483647 h 3067"/>
              <a:gd name="T96" fmla="*/ 2147483647 w 2277"/>
              <a:gd name="T97" fmla="*/ 2147483647 h 3067"/>
              <a:gd name="T98" fmla="*/ 2147483647 w 2277"/>
              <a:gd name="T99" fmla="*/ 2147483647 h 3067"/>
              <a:gd name="T100" fmla="*/ 2147483647 w 2277"/>
              <a:gd name="T101" fmla="*/ 2147483647 h 3067"/>
              <a:gd name="T102" fmla="*/ 2147483647 w 2277"/>
              <a:gd name="T103" fmla="*/ 2147483647 h 3067"/>
              <a:gd name="T104" fmla="*/ 2147483647 w 2277"/>
              <a:gd name="T105" fmla="*/ 2147483647 h 3067"/>
              <a:gd name="T106" fmla="*/ 2147483647 w 2277"/>
              <a:gd name="T107" fmla="*/ 2147483647 h 3067"/>
              <a:gd name="T108" fmla="*/ 2147483647 w 2277"/>
              <a:gd name="T109" fmla="*/ 2147483647 h 3067"/>
              <a:gd name="T110" fmla="*/ 2147483647 w 2277"/>
              <a:gd name="T111" fmla="*/ 0 h 306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277"/>
              <a:gd name="T169" fmla="*/ 0 h 3067"/>
              <a:gd name="T170" fmla="*/ 2277 w 2277"/>
              <a:gd name="T171" fmla="*/ 3067 h 306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277" h="3067">
                <a:moveTo>
                  <a:pt x="1064" y="516"/>
                </a:moveTo>
                <a:cubicBezTo>
                  <a:pt x="1058" y="605"/>
                  <a:pt x="1053" y="686"/>
                  <a:pt x="1038" y="774"/>
                </a:cubicBezTo>
                <a:cubicBezTo>
                  <a:pt x="1032" y="947"/>
                  <a:pt x="1014" y="1109"/>
                  <a:pt x="995" y="1281"/>
                </a:cubicBezTo>
                <a:cubicBezTo>
                  <a:pt x="989" y="1326"/>
                  <a:pt x="991" y="1409"/>
                  <a:pt x="952" y="1445"/>
                </a:cubicBezTo>
                <a:cubicBezTo>
                  <a:pt x="887" y="1503"/>
                  <a:pt x="830" y="1499"/>
                  <a:pt x="746" y="1513"/>
                </a:cubicBezTo>
                <a:cubicBezTo>
                  <a:pt x="654" y="1510"/>
                  <a:pt x="562" y="1512"/>
                  <a:pt x="471" y="1505"/>
                </a:cubicBezTo>
                <a:cubicBezTo>
                  <a:pt x="442" y="1502"/>
                  <a:pt x="448" y="1480"/>
                  <a:pt x="428" y="1470"/>
                </a:cubicBezTo>
                <a:cubicBezTo>
                  <a:pt x="392" y="1452"/>
                  <a:pt x="344" y="1448"/>
                  <a:pt x="307" y="1436"/>
                </a:cubicBezTo>
                <a:cubicBezTo>
                  <a:pt x="154" y="1443"/>
                  <a:pt x="128" y="1421"/>
                  <a:pt x="40" y="1505"/>
                </a:cubicBezTo>
                <a:cubicBezTo>
                  <a:pt x="15" y="1585"/>
                  <a:pt x="0" y="1705"/>
                  <a:pt x="75" y="1754"/>
                </a:cubicBezTo>
                <a:cubicBezTo>
                  <a:pt x="116" y="1816"/>
                  <a:pt x="154" y="1859"/>
                  <a:pt x="230" y="1875"/>
                </a:cubicBezTo>
                <a:cubicBezTo>
                  <a:pt x="359" y="1864"/>
                  <a:pt x="334" y="1885"/>
                  <a:pt x="402" y="1814"/>
                </a:cubicBezTo>
                <a:cubicBezTo>
                  <a:pt x="421" y="1753"/>
                  <a:pt x="479" y="1706"/>
                  <a:pt x="539" y="1685"/>
                </a:cubicBezTo>
                <a:cubicBezTo>
                  <a:pt x="677" y="1693"/>
                  <a:pt x="812" y="1705"/>
                  <a:pt x="952" y="1711"/>
                </a:cubicBezTo>
                <a:cubicBezTo>
                  <a:pt x="968" y="1736"/>
                  <a:pt x="987" y="1754"/>
                  <a:pt x="1004" y="1780"/>
                </a:cubicBezTo>
                <a:cubicBezTo>
                  <a:pt x="1030" y="1893"/>
                  <a:pt x="1003" y="2013"/>
                  <a:pt x="1038" y="2124"/>
                </a:cubicBezTo>
                <a:cubicBezTo>
                  <a:pt x="1055" y="2270"/>
                  <a:pt x="1060" y="2403"/>
                  <a:pt x="1047" y="2554"/>
                </a:cubicBezTo>
                <a:cubicBezTo>
                  <a:pt x="1045" y="2568"/>
                  <a:pt x="1021" y="2587"/>
                  <a:pt x="1012" y="2597"/>
                </a:cubicBezTo>
                <a:cubicBezTo>
                  <a:pt x="980" y="2627"/>
                  <a:pt x="950" y="2656"/>
                  <a:pt x="926" y="2692"/>
                </a:cubicBezTo>
                <a:cubicBezTo>
                  <a:pt x="911" y="2738"/>
                  <a:pt x="878" y="2771"/>
                  <a:pt x="866" y="2821"/>
                </a:cubicBezTo>
                <a:cubicBezTo>
                  <a:pt x="869" y="2846"/>
                  <a:pt x="868" y="2872"/>
                  <a:pt x="875" y="2898"/>
                </a:cubicBezTo>
                <a:cubicBezTo>
                  <a:pt x="880" y="2919"/>
                  <a:pt x="943" y="2975"/>
                  <a:pt x="944" y="2976"/>
                </a:cubicBezTo>
                <a:cubicBezTo>
                  <a:pt x="1023" y="3033"/>
                  <a:pt x="1058" y="3039"/>
                  <a:pt x="1159" y="3053"/>
                </a:cubicBezTo>
                <a:cubicBezTo>
                  <a:pt x="1200" y="3064"/>
                  <a:pt x="1237" y="3067"/>
                  <a:pt x="1271" y="3036"/>
                </a:cubicBezTo>
                <a:cubicBezTo>
                  <a:pt x="1285" y="3005"/>
                  <a:pt x="1298" y="2982"/>
                  <a:pt x="1322" y="2958"/>
                </a:cubicBezTo>
                <a:cubicBezTo>
                  <a:pt x="1339" y="2909"/>
                  <a:pt x="1349" y="2860"/>
                  <a:pt x="1365" y="2812"/>
                </a:cubicBezTo>
                <a:cubicBezTo>
                  <a:pt x="1357" y="2655"/>
                  <a:pt x="1390" y="2581"/>
                  <a:pt x="1245" y="2537"/>
                </a:cubicBezTo>
                <a:cubicBezTo>
                  <a:pt x="1235" y="2508"/>
                  <a:pt x="1219" y="2487"/>
                  <a:pt x="1210" y="2459"/>
                </a:cubicBezTo>
                <a:cubicBezTo>
                  <a:pt x="1213" y="2353"/>
                  <a:pt x="1214" y="2246"/>
                  <a:pt x="1219" y="2141"/>
                </a:cubicBezTo>
                <a:cubicBezTo>
                  <a:pt x="1220" y="2112"/>
                  <a:pt x="1224" y="2083"/>
                  <a:pt x="1228" y="2055"/>
                </a:cubicBezTo>
                <a:cubicBezTo>
                  <a:pt x="1243" y="1930"/>
                  <a:pt x="1346" y="1974"/>
                  <a:pt x="1468" y="1969"/>
                </a:cubicBezTo>
                <a:cubicBezTo>
                  <a:pt x="1557" y="1884"/>
                  <a:pt x="1466" y="1801"/>
                  <a:pt x="1382" y="1780"/>
                </a:cubicBezTo>
                <a:cubicBezTo>
                  <a:pt x="1354" y="1751"/>
                  <a:pt x="1351" y="1730"/>
                  <a:pt x="1339" y="1694"/>
                </a:cubicBezTo>
                <a:cubicBezTo>
                  <a:pt x="1366" y="1534"/>
                  <a:pt x="1554" y="1644"/>
                  <a:pt x="1675" y="1660"/>
                </a:cubicBezTo>
                <a:cubicBezTo>
                  <a:pt x="1703" y="1668"/>
                  <a:pt x="1752" y="1703"/>
                  <a:pt x="1752" y="1703"/>
                </a:cubicBezTo>
                <a:cubicBezTo>
                  <a:pt x="1757" y="1711"/>
                  <a:pt x="1761" y="1721"/>
                  <a:pt x="1769" y="1728"/>
                </a:cubicBezTo>
                <a:cubicBezTo>
                  <a:pt x="1776" y="1733"/>
                  <a:pt x="1788" y="1730"/>
                  <a:pt x="1795" y="1737"/>
                </a:cubicBezTo>
                <a:cubicBezTo>
                  <a:pt x="1801" y="1743"/>
                  <a:pt x="1797" y="1756"/>
                  <a:pt x="1804" y="1763"/>
                </a:cubicBezTo>
                <a:cubicBezTo>
                  <a:pt x="1824" y="1783"/>
                  <a:pt x="1852" y="1794"/>
                  <a:pt x="1873" y="1814"/>
                </a:cubicBezTo>
                <a:cubicBezTo>
                  <a:pt x="2046" y="1805"/>
                  <a:pt x="2017" y="1828"/>
                  <a:pt x="2131" y="1746"/>
                </a:cubicBezTo>
                <a:cubicBezTo>
                  <a:pt x="2154" y="1728"/>
                  <a:pt x="2178" y="1714"/>
                  <a:pt x="2200" y="1694"/>
                </a:cubicBezTo>
                <a:cubicBezTo>
                  <a:pt x="2214" y="1679"/>
                  <a:pt x="2243" y="1651"/>
                  <a:pt x="2243" y="1651"/>
                </a:cubicBezTo>
                <a:cubicBezTo>
                  <a:pt x="2257" y="1622"/>
                  <a:pt x="2266" y="1595"/>
                  <a:pt x="2277" y="1565"/>
                </a:cubicBezTo>
                <a:cubicBezTo>
                  <a:pt x="2274" y="1510"/>
                  <a:pt x="2275" y="1455"/>
                  <a:pt x="2268" y="1402"/>
                </a:cubicBezTo>
                <a:cubicBezTo>
                  <a:pt x="2266" y="1393"/>
                  <a:pt x="2254" y="1391"/>
                  <a:pt x="2251" y="1384"/>
                </a:cubicBezTo>
                <a:cubicBezTo>
                  <a:pt x="2245" y="1373"/>
                  <a:pt x="2250" y="1359"/>
                  <a:pt x="2243" y="1350"/>
                </a:cubicBezTo>
                <a:cubicBezTo>
                  <a:pt x="2232" y="1337"/>
                  <a:pt x="2158" y="1313"/>
                  <a:pt x="2139" y="1307"/>
                </a:cubicBezTo>
                <a:cubicBezTo>
                  <a:pt x="1850" y="1318"/>
                  <a:pt x="1992" y="1301"/>
                  <a:pt x="1864" y="1341"/>
                </a:cubicBezTo>
                <a:cubicBezTo>
                  <a:pt x="1840" y="1364"/>
                  <a:pt x="1802" y="1407"/>
                  <a:pt x="1769" y="1419"/>
                </a:cubicBezTo>
                <a:cubicBezTo>
                  <a:pt x="1752" y="1424"/>
                  <a:pt x="1734" y="1430"/>
                  <a:pt x="1718" y="1436"/>
                </a:cubicBezTo>
                <a:cubicBezTo>
                  <a:pt x="1709" y="1438"/>
                  <a:pt x="1692" y="1445"/>
                  <a:pt x="1692" y="1445"/>
                </a:cubicBezTo>
                <a:cubicBezTo>
                  <a:pt x="1629" y="1442"/>
                  <a:pt x="1565" y="1441"/>
                  <a:pt x="1503" y="1436"/>
                </a:cubicBezTo>
                <a:cubicBezTo>
                  <a:pt x="1436" y="1430"/>
                  <a:pt x="1374" y="1388"/>
                  <a:pt x="1314" y="1367"/>
                </a:cubicBezTo>
                <a:cubicBezTo>
                  <a:pt x="1289" y="1343"/>
                  <a:pt x="1277" y="1320"/>
                  <a:pt x="1262" y="1290"/>
                </a:cubicBezTo>
                <a:cubicBezTo>
                  <a:pt x="1266" y="907"/>
                  <a:pt x="1262" y="698"/>
                  <a:pt x="1296" y="378"/>
                </a:cubicBezTo>
                <a:cubicBezTo>
                  <a:pt x="1287" y="11"/>
                  <a:pt x="1288" y="137"/>
                  <a:pt x="1288" y="0"/>
                </a:cubicBezTo>
              </a:path>
            </a:pathLst>
          </a:custGeom>
          <a:noFill/>
          <a:ln w="1905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7349" name="Text Box 6"/>
          <p:cNvSpPr txBox="1">
            <a:spLocks noChangeArrowheads="1"/>
          </p:cNvSpPr>
          <p:nvPr/>
        </p:nvSpPr>
        <p:spPr bwMode="auto">
          <a:xfrm>
            <a:off x="5562600" y="4724400"/>
            <a:ext cx="1214438"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b="1">
                <a:latin typeface="Helvetica" charset="0"/>
              </a:rPr>
              <a:t>C  G  G</a:t>
            </a:r>
          </a:p>
        </p:txBody>
      </p:sp>
      <p:sp>
        <p:nvSpPr>
          <p:cNvPr id="57350" name="Text Box 7"/>
          <p:cNvSpPr txBox="1">
            <a:spLocks noChangeArrowheads="1"/>
          </p:cNvSpPr>
          <p:nvPr/>
        </p:nvSpPr>
        <p:spPr bwMode="auto">
          <a:xfrm>
            <a:off x="762000" y="5029200"/>
            <a:ext cx="82010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b="1">
                <a:solidFill>
                  <a:schemeClr val="accent2"/>
                </a:solidFill>
                <a:latin typeface="Helvetica" charset="0"/>
              </a:rPr>
              <a:t>5</a:t>
            </a:r>
            <a:r>
              <a:rPr lang="ja-JP" altLang="en-US" b="1">
                <a:solidFill>
                  <a:schemeClr val="accent2"/>
                </a:solidFill>
                <a:latin typeface="Helvetica" charset="0"/>
              </a:rPr>
              <a:t>’</a:t>
            </a:r>
            <a:r>
              <a:rPr lang="en-US" altLang="ja-JP" b="1">
                <a:solidFill>
                  <a:schemeClr val="accent2"/>
                </a:solidFill>
                <a:latin typeface="Helvetica" charset="0"/>
              </a:rPr>
              <a:t> - </a:t>
            </a:r>
            <a:r>
              <a:rPr lang="en-US" altLang="ja-JP" sz="3600" b="1">
                <a:solidFill>
                  <a:schemeClr val="accent2"/>
                </a:solidFill>
                <a:latin typeface="Helvetica" charset="0"/>
              </a:rPr>
              <a:t>G C C A C C </a:t>
            </a:r>
            <a:r>
              <a:rPr lang="en-US" altLang="ja-JP" sz="3600" b="1">
                <a:solidFill>
                  <a:srgbClr val="FF0400"/>
                </a:solidFill>
                <a:latin typeface="Helvetica" charset="0"/>
              </a:rPr>
              <a:t>A U G</a:t>
            </a:r>
            <a:r>
              <a:rPr lang="en-US" altLang="ja-JP" sz="3600" b="1">
                <a:solidFill>
                  <a:schemeClr val="accent2"/>
                </a:solidFill>
                <a:latin typeface="Helvetica" charset="0"/>
              </a:rPr>
              <a:t> </a:t>
            </a:r>
            <a:r>
              <a:rPr lang="en-US" altLang="ja-JP" sz="3600" b="1">
                <a:solidFill>
                  <a:srgbClr val="BF0300"/>
                </a:solidFill>
                <a:latin typeface="Helvetica" charset="0"/>
              </a:rPr>
              <a:t>G C C </a:t>
            </a:r>
            <a:r>
              <a:rPr lang="en-US" altLang="ja-JP" sz="3600" b="1">
                <a:solidFill>
                  <a:srgbClr val="990200"/>
                </a:solidFill>
                <a:latin typeface="Helvetica" charset="0"/>
              </a:rPr>
              <a:t>U G A</a:t>
            </a:r>
            <a:r>
              <a:rPr lang="en-US" altLang="ja-JP" sz="3600" b="1">
                <a:solidFill>
                  <a:schemeClr val="accent2"/>
                </a:solidFill>
                <a:latin typeface="Helvetica" charset="0"/>
              </a:rPr>
              <a:t> - </a:t>
            </a:r>
            <a:r>
              <a:rPr lang="en-US" altLang="ja-JP" b="1">
                <a:solidFill>
                  <a:schemeClr val="accent2"/>
                </a:solidFill>
                <a:latin typeface="Helvetica" charset="0"/>
              </a:rPr>
              <a:t>3</a:t>
            </a:r>
            <a:r>
              <a:rPr lang="ja-JP" altLang="en-US" b="1">
                <a:solidFill>
                  <a:schemeClr val="accent2"/>
                </a:solidFill>
                <a:latin typeface="Helvetica" charset="0"/>
              </a:rPr>
              <a:t>’</a:t>
            </a:r>
            <a:endParaRPr lang="en-US" b="1">
              <a:solidFill>
                <a:schemeClr val="accent2"/>
              </a:solidFill>
              <a:latin typeface="Helvetica" charset="0"/>
            </a:endParaRPr>
          </a:p>
        </p:txBody>
      </p:sp>
      <p:sp>
        <p:nvSpPr>
          <p:cNvPr id="57351" name="AutoShape 8"/>
          <p:cNvSpPr>
            <a:spLocks noChangeArrowheads="1"/>
          </p:cNvSpPr>
          <p:nvPr/>
        </p:nvSpPr>
        <p:spPr bwMode="auto">
          <a:xfrm>
            <a:off x="6858000" y="3200400"/>
            <a:ext cx="1219200" cy="2362200"/>
          </a:xfrm>
          <a:prstGeom prst="roundRect">
            <a:avLst>
              <a:gd name="adj" fmla="val 16667"/>
            </a:avLst>
          </a:prstGeom>
          <a:noFill/>
          <a:ln w="28575">
            <a:solidFill>
              <a:srgbClr val="EEAC32"/>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pPr defTabSz="457200"/>
            <a:endParaRPr lang="en-US"/>
          </a:p>
        </p:txBody>
      </p:sp>
      <p:sp>
        <p:nvSpPr>
          <p:cNvPr id="57352" name="AutoShape 9"/>
          <p:cNvSpPr>
            <a:spLocks noChangeArrowheads="1"/>
          </p:cNvSpPr>
          <p:nvPr/>
        </p:nvSpPr>
        <p:spPr bwMode="auto">
          <a:xfrm>
            <a:off x="5486400" y="3200400"/>
            <a:ext cx="1219200" cy="2362200"/>
          </a:xfrm>
          <a:prstGeom prst="roundRect">
            <a:avLst>
              <a:gd name="adj" fmla="val 16667"/>
            </a:avLst>
          </a:prstGeom>
          <a:noFill/>
          <a:ln w="28575">
            <a:solidFill>
              <a:srgbClr val="EEAC32"/>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pPr defTabSz="457200"/>
            <a:endParaRPr lang="en-US"/>
          </a:p>
        </p:txBody>
      </p:sp>
      <p:sp>
        <p:nvSpPr>
          <p:cNvPr id="57353" name="Text Box 10"/>
          <p:cNvSpPr txBox="1">
            <a:spLocks noChangeArrowheads="1"/>
          </p:cNvSpPr>
          <p:nvPr/>
        </p:nvSpPr>
        <p:spPr bwMode="auto">
          <a:xfrm>
            <a:off x="6096000" y="2071688"/>
            <a:ext cx="4810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800" b="1">
                <a:solidFill>
                  <a:schemeClr val="accent1"/>
                </a:solidFill>
                <a:latin typeface="Helvetica" charset="0"/>
              </a:rPr>
              <a:t>5</a:t>
            </a:r>
            <a:r>
              <a:rPr lang="ja-JP" altLang="en-US" sz="2800" b="1">
                <a:solidFill>
                  <a:schemeClr val="accent1"/>
                </a:solidFill>
                <a:latin typeface="Helvetica" charset="0"/>
              </a:rPr>
              <a:t>’</a:t>
            </a:r>
            <a:endParaRPr lang="en-US" sz="2800" b="1">
              <a:solidFill>
                <a:schemeClr val="accent1"/>
              </a:solidFill>
              <a:latin typeface="Helvetica" charset="0"/>
            </a:endParaRPr>
          </a:p>
        </p:txBody>
      </p:sp>
      <p:sp>
        <p:nvSpPr>
          <p:cNvPr id="57354" name="Text Box 11"/>
          <p:cNvSpPr txBox="1">
            <a:spLocks noChangeArrowheads="1"/>
          </p:cNvSpPr>
          <p:nvPr/>
        </p:nvSpPr>
        <p:spPr bwMode="auto">
          <a:xfrm>
            <a:off x="5495925" y="3367088"/>
            <a:ext cx="11334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800" b="1">
                <a:solidFill>
                  <a:srgbClr val="D97B00"/>
                </a:solidFill>
                <a:latin typeface="Helvetica" charset="0"/>
              </a:rPr>
              <a:t>P site</a:t>
            </a:r>
          </a:p>
        </p:txBody>
      </p:sp>
      <p:sp>
        <p:nvSpPr>
          <p:cNvPr id="57355" name="Text Box 12"/>
          <p:cNvSpPr txBox="1">
            <a:spLocks noChangeArrowheads="1"/>
          </p:cNvSpPr>
          <p:nvPr/>
        </p:nvSpPr>
        <p:spPr bwMode="auto">
          <a:xfrm>
            <a:off x="6943725" y="3367088"/>
            <a:ext cx="11541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800" b="1">
                <a:solidFill>
                  <a:srgbClr val="D97B00"/>
                </a:solidFill>
                <a:latin typeface="Helvetica" charset="0"/>
              </a:rPr>
              <a:t>A site</a:t>
            </a:r>
          </a:p>
        </p:txBody>
      </p:sp>
      <p:sp>
        <p:nvSpPr>
          <p:cNvPr id="57356" name="Text Box 13"/>
          <p:cNvSpPr txBox="1">
            <a:spLocks noChangeArrowheads="1"/>
          </p:cNvSpPr>
          <p:nvPr/>
        </p:nvSpPr>
        <p:spPr bwMode="auto">
          <a:xfrm>
            <a:off x="4191000" y="3352800"/>
            <a:ext cx="11334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800" b="1">
                <a:solidFill>
                  <a:srgbClr val="D97B00"/>
                </a:solidFill>
                <a:latin typeface="Helvetica" charset="0"/>
              </a:rPr>
              <a:t>E site</a:t>
            </a:r>
          </a:p>
        </p:txBody>
      </p:sp>
      <p:sp>
        <p:nvSpPr>
          <p:cNvPr id="57357" name="AutoShape 14"/>
          <p:cNvSpPr>
            <a:spLocks noChangeArrowheads="1"/>
          </p:cNvSpPr>
          <p:nvPr/>
        </p:nvSpPr>
        <p:spPr bwMode="auto">
          <a:xfrm>
            <a:off x="4114800" y="3200400"/>
            <a:ext cx="1219200" cy="2362200"/>
          </a:xfrm>
          <a:prstGeom prst="roundRect">
            <a:avLst>
              <a:gd name="adj" fmla="val 16667"/>
            </a:avLst>
          </a:prstGeom>
          <a:noFill/>
          <a:ln w="28575">
            <a:solidFill>
              <a:srgbClr val="EEAC32"/>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pPr defTabSz="457200"/>
            <a:endParaRPr lang="en-US"/>
          </a:p>
        </p:txBody>
      </p:sp>
      <p:sp>
        <p:nvSpPr>
          <p:cNvPr id="156687" name="AutoShape 15"/>
          <p:cNvSpPr>
            <a:spLocks noChangeArrowheads="1"/>
          </p:cNvSpPr>
          <p:nvPr/>
        </p:nvSpPr>
        <p:spPr bwMode="auto">
          <a:xfrm>
            <a:off x="6553200" y="3810000"/>
            <a:ext cx="1981200" cy="990600"/>
          </a:xfrm>
          <a:prstGeom prst="irregularSeal2">
            <a:avLst/>
          </a:prstGeom>
          <a:solidFill>
            <a:srgbClr val="FBFF0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457200"/>
            <a:endParaRPr lang="en-US"/>
          </a:p>
        </p:txBody>
      </p:sp>
      <p:sp>
        <p:nvSpPr>
          <p:cNvPr id="57359" name="Text Box 16"/>
          <p:cNvSpPr txBox="1">
            <a:spLocks noChangeArrowheads="1"/>
          </p:cNvSpPr>
          <p:nvPr/>
        </p:nvSpPr>
        <p:spPr bwMode="auto">
          <a:xfrm>
            <a:off x="6858000" y="4068763"/>
            <a:ext cx="12906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3200" b="1">
                <a:latin typeface="Helvetica" charset="0"/>
              </a:rPr>
              <a:t>STOP</a:t>
            </a:r>
          </a:p>
        </p:txBody>
      </p:sp>
      <p:sp>
        <p:nvSpPr>
          <p:cNvPr id="156689" name="AutoShape 17"/>
          <p:cNvSpPr>
            <a:spLocks noChangeArrowheads="1"/>
          </p:cNvSpPr>
          <p:nvPr/>
        </p:nvSpPr>
        <p:spPr bwMode="auto">
          <a:xfrm flipH="1">
            <a:off x="4800600" y="990600"/>
            <a:ext cx="1295400" cy="12954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gradFill rotWithShape="0">
            <a:gsLst>
              <a:gs pos="0">
                <a:srgbClr val="FDFFA2"/>
              </a:gs>
              <a:gs pos="50000">
                <a:srgbClr val="FBFF0A"/>
              </a:gs>
              <a:gs pos="100000">
                <a:srgbClr val="FDFFA2"/>
              </a:gs>
            </a:gsLst>
            <a:lin ang="0" scaled="1"/>
          </a:gradFill>
          <a:ln w="9525">
            <a:solidFill>
              <a:schemeClr val="tx1"/>
            </a:solidFill>
            <a:miter lim="800000"/>
            <a:headEnd/>
            <a:tailEnd/>
          </a:ln>
        </p:spPr>
        <p:txBody>
          <a:bodyPr wrap="none" anchor="ctr"/>
          <a:lstStyle/>
          <a:p>
            <a:endParaRPr lang="en-US"/>
          </a:p>
        </p:txBody>
      </p:sp>
      <p:sp>
        <p:nvSpPr>
          <p:cNvPr id="57361" name="Text Box 18"/>
          <p:cNvSpPr txBox="1">
            <a:spLocks noChangeArrowheads="1"/>
          </p:cNvSpPr>
          <p:nvPr/>
        </p:nvSpPr>
        <p:spPr bwMode="auto">
          <a:xfrm>
            <a:off x="5029200" y="1554163"/>
            <a:ext cx="164941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3200" b="1">
                <a:solidFill>
                  <a:srgbClr val="9200CC"/>
                </a:solidFill>
                <a:latin typeface="Helvetica" charset="0"/>
              </a:rPr>
              <a:t>Met-Ala</a:t>
            </a:r>
          </a:p>
        </p:txBody>
      </p:sp>
      <p:sp>
        <p:nvSpPr>
          <p:cNvPr id="156691" name="Text Box 19"/>
          <p:cNvSpPr txBox="1">
            <a:spLocks noChangeArrowheads="1"/>
          </p:cNvSpPr>
          <p:nvPr/>
        </p:nvSpPr>
        <p:spPr bwMode="auto">
          <a:xfrm>
            <a:off x="76200" y="1295400"/>
            <a:ext cx="4191000"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b="1">
                <a:latin typeface="Helvetica" charset="0"/>
              </a:rPr>
              <a:t>stop codon in A site</a:t>
            </a:r>
          </a:p>
          <a:p>
            <a:endParaRPr lang="en-US" b="1">
              <a:latin typeface="Helvetica" charset="0"/>
            </a:endParaRPr>
          </a:p>
          <a:p>
            <a:r>
              <a:rPr lang="en-US" b="1">
                <a:latin typeface="Helvetica" charset="0"/>
              </a:rPr>
              <a:t>termination factors bind in A site to stop codon (proteins, GTP hydrolysis)</a:t>
            </a:r>
          </a:p>
          <a:p>
            <a:endParaRPr lang="en-US" b="1">
              <a:latin typeface="Helvetica" charset="0"/>
            </a:endParaRPr>
          </a:p>
          <a:p>
            <a:r>
              <a:rPr lang="en-US" b="1">
                <a:latin typeface="Helvetica" charset="0"/>
              </a:rPr>
              <a:t>peptide cut from tRNA</a:t>
            </a:r>
          </a:p>
          <a:p>
            <a:endParaRPr lang="en-US" b="1">
              <a:latin typeface="Helvetica" charset="0"/>
            </a:endParaRPr>
          </a:p>
          <a:p>
            <a:r>
              <a:rPr lang="en-US" b="1">
                <a:latin typeface="Helvetica" charset="0"/>
              </a:rPr>
              <a:t>ribosome dissociates</a:t>
            </a:r>
            <a:endParaRPr lang="en-US" sz="2800" b="1">
              <a:latin typeface="Helvetica" charset="0"/>
            </a:endParaRPr>
          </a:p>
        </p:txBody>
      </p:sp>
    </p:spTree>
    <p:extLst>
      <p:ext uri="{BB962C8B-B14F-4D97-AF65-F5344CB8AC3E}">
        <p14:creationId xmlns:p14="http://schemas.microsoft.com/office/powerpoint/2010/main" val="123087755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9" presetClass="entr" presetSubtype="10" fill="hold" grpId="0" nodeType="afterEffect">
                                  <p:stCondLst>
                                    <p:cond delay="0"/>
                                  </p:stCondLst>
                                  <p:childTnLst>
                                    <p:set>
                                      <p:cBhvr>
                                        <p:cTn id="6" dur="1" fill="hold">
                                          <p:stCondLst>
                                            <p:cond delay="0"/>
                                          </p:stCondLst>
                                        </p:cTn>
                                        <p:tgtEl>
                                          <p:spTgt spid="156687"/>
                                        </p:tgtEl>
                                        <p:attrNameLst>
                                          <p:attrName>style.visibility</p:attrName>
                                        </p:attrNameLst>
                                      </p:cBhvr>
                                      <p:to>
                                        <p:strVal val="visible"/>
                                      </p:to>
                                    </p:set>
                                    <p:anim calcmode="lin" valueType="num">
                                      <p:cBhvr>
                                        <p:cTn id="7" dur="5000" fill="hold"/>
                                        <p:tgtEl>
                                          <p:spTgt spid="156687"/>
                                        </p:tgtEl>
                                        <p:attrNameLst>
                                          <p:attrName>ppt_w</p:attrName>
                                        </p:attrNameLst>
                                      </p:cBhvr>
                                      <p:tavLst>
                                        <p:tav tm="0" fmla="#ppt_w*sin(2.5*pi*$)">
                                          <p:val>
                                            <p:fltVal val="0"/>
                                          </p:val>
                                        </p:tav>
                                        <p:tav tm="100000">
                                          <p:val>
                                            <p:fltVal val="1"/>
                                          </p:val>
                                        </p:tav>
                                      </p:tavLst>
                                    </p:anim>
                                    <p:anim calcmode="lin" valueType="num">
                                      <p:cBhvr>
                                        <p:cTn id="8" dur="5000" fill="hold"/>
                                        <p:tgtEl>
                                          <p:spTgt spid="156687"/>
                                        </p:tgtEl>
                                        <p:attrNameLst>
                                          <p:attrName>ppt_h</p:attrName>
                                        </p:attrNameLst>
                                      </p:cBhvr>
                                      <p:tavLst>
                                        <p:tav tm="0">
                                          <p:val>
                                            <p:strVal val="#ppt_h"/>
                                          </p:val>
                                        </p:tav>
                                        <p:tav tm="100000">
                                          <p:val>
                                            <p:strVal val="#ppt_h"/>
                                          </p:val>
                                        </p:tav>
                                      </p:tavLst>
                                    </p:anim>
                                  </p:childTnLst>
                                </p:cTn>
                              </p:par>
                            </p:childTnLst>
                          </p:cTn>
                        </p:par>
                        <p:par>
                          <p:cTn id="9" fill="hold" nodeType="afterGroup">
                            <p:stCondLst>
                              <p:cond delay="5000"/>
                            </p:stCondLst>
                            <p:childTnLst>
                              <p:par>
                                <p:cTn id="10" presetID="1" presetClass="entr" presetSubtype="0" fill="hold" grpId="0" nodeType="afterEffect">
                                  <p:stCondLst>
                                    <p:cond delay="1000"/>
                                  </p:stCondLst>
                                  <p:childTnLst>
                                    <p:set>
                                      <p:cBhvr>
                                        <p:cTn id="11" dur="1" fill="hold">
                                          <p:stCondLst>
                                            <p:cond delay="499"/>
                                          </p:stCondLst>
                                        </p:cTn>
                                        <p:tgtEl>
                                          <p:spTgt spid="156689"/>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566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87" grpId="0" animBg="1"/>
      <p:bldP spid="156689" grpId="0" animBg="1"/>
      <p:bldP spid="156691"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icture 3"/>
          <p:cNvPicPr>
            <a:picLocks noChangeAspect="1"/>
          </p:cNvPicPr>
          <p:nvPr/>
        </p:nvPicPr>
        <p:blipFill>
          <a:blip r:embed="rId2"/>
          <a:srcRect/>
          <a:stretch>
            <a:fillRect/>
          </a:stretch>
        </p:blipFill>
        <p:spPr bwMode="auto">
          <a:xfrm>
            <a:off x="1295400" y="152400"/>
            <a:ext cx="7162800" cy="5783263"/>
          </a:xfrm>
          <a:prstGeom prst="rect">
            <a:avLst/>
          </a:prstGeom>
          <a:noFill/>
          <a:ln w="9525">
            <a:noFill/>
            <a:miter lim="800000"/>
            <a:headEnd/>
            <a:tailEnd/>
          </a:ln>
        </p:spPr>
      </p:pic>
      <p:sp>
        <p:nvSpPr>
          <p:cNvPr id="38914" name="Rectangle 4"/>
          <p:cNvSpPr>
            <a:spLocks noChangeArrowheads="1"/>
          </p:cNvSpPr>
          <p:nvPr/>
        </p:nvSpPr>
        <p:spPr bwMode="auto">
          <a:xfrm>
            <a:off x="152400" y="6324600"/>
            <a:ext cx="8839200" cy="369888"/>
          </a:xfrm>
          <a:prstGeom prst="rect">
            <a:avLst/>
          </a:prstGeom>
          <a:noFill/>
          <a:ln w="9525">
            <a:noFill/>
            <a:miter lim="800000"/>
            <a:headEnd/>
            <a:tailEnd/>
          </a:ln>
        </p:spPr>
        <p:txBody>
          <a:bodyPr>
            <a:spAutoFit/>
          </a:bodyPr>
          <a:lstStyle/>
          <a:p>
            <a:r>
              <a:rPr lang="en-US">
                <a:latin typeface="Calibri" pitchFamily="34" charset="0"/>
                <a:hlinkClick r:id="rId3"/>
              </a:rPr>
              <a:t>http://catalog.takara-bio.co.jp/en/product/basic_info.asp?unitid=U100005356</a:t>
            </a:r>
            <a:r>
              <a:rPr lang="en-US">
                <a:latin typeface="Calibri" pitchFamily="34" charset="0"/>
              </a:rPr>
              <a:t> </a:t>
            </a:r>
          </a:p>
        </p:txBody>
      </p:sp>
    </p:spTree>
    <p:extLst>
      <p:ext uri="{BB962C8B-B14F-4D97-AF65-F5344CB8AC3E}">
        <p14:creationId xmlns:p14="http://schemas.microsoft.com/office/powerpoint/2010/main" val="238327253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idx="4294967295"/>
          </p:nvPr>
        </p:nvSpPr>
        <p:spPr>
          <a:xfrm>
            <a:off x="457200" y="274638"/>
            <a:ext cx="8229600" cy="868362"/>
          </a:xfrm>
        </p:spPr>
        <p:txBody>
          <a:bodyPr/>
          <a:lstStyle/>
          <a:p>
            <a:pPr eaLnBrk="1" hangingPunct="1"/>
            <a:r>
              <a:rPr lang="en-US" sz="3200">
                <a:latin typeface="Arial" charset="0"/>
              </a:rPr>
              <a:t>Summary of translation</a:t>
            </a:r>
          </a:p>
        </p:txBody>
      </p:sp>
      <p:sp>
        <p:nvSpPr>
          <p:cNvPr id="61442" name="Text Box 3"/>
          <p:cNvSpPr txBox="1">
            <a:spLocks noChangeArrowheads="1"/>
          </p:cNvSpPr>
          <p:nvPr/>
        </p:nvSpPr>
        <p:spPr bwMode="auto">
          <a:xfrm>
            <a:off x="152400" y="1377950"/>
            <a:ext cx="8855075" cy="4982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Aft>
                <a:spcPct val="15000"/>
              </a:spcAft>
              <a:buFont typeface="Times" charset="0"/>
              <a:buAutoNum type="arabicParenR"/>
            </a:pPr>
            <a:r>
              <a:rPr lang="en-US" sz="2800" b="1" dirty="0">
                <a:latin typeface="Helvetica" charset="0"/>
              </a:rPr>
              <a:t>Small subunit binds mRNA</a:t>
            </a:r>
          </a:p>
          <a:p>
            <a:pPr>
              <a:spcAft>
                <a:spcPct val="15000"/>
              </a:spcAft>
              <a:buFont typeface="Times" charset="0"/>
              <a:buAutoNum type="arabicParenR"/>
            </a:pPr>
            <a:r>
              <a:rPr lang="en-US" sz="2800" b="1" dirty="0" err="1">
                <a:latin typeface="Helvetica" charset="0"/>
              </a:rPr>
              <a:t>rRNA</a:t>
            </a:r>
            <a:r>
              <a:rPr lang="en-US" sz="2800" b="1" dirty="0">
                <a:latin typeface="Helvetica" charset="0"/>
              </a:rPr>
              <a:t> recognizes AUG on </a:t>
            </a:r>
            <a:r>
              <a:rPr lang="en-US" sz="2800" b="1" dirty="0" smtClean="0">
                <a:latin typeface="Helvetica" charset="0"/>
              </a:rPr>
              <a:t>mRNA (start codon)</a:t>
            </a:r>
            <a:endParaRPr lang="en-US" sz="2800" b="1" dirty="0">
              <a:latin typeface="Helvetica" charset="0"/>
            </a:endParaRPr>
          </a:p>
          <a:p>
            <a:pPr>
              <a:spcAft>
                <a:spcPct val="15000"/>
              </a:spcAft>
              <a:buFont typeface="Times" charset="0"/>
              <a:buAutoNum type="arabicParenR"/>
            </a:pPr>
            <a:r>
              <a:rPr lang="en-US" sz="2800" b="1" dirty="0" err="1"/>
              <a:t>tRNA</a:t>
            </a:r>
            <a:r>
              <a:rPr lang="en-US" sz="2800" b="1" dirty="0"/>
              <a:t>-Met enters P site and binds to AUG</a:t>
            </a:r>
            <a:endParaRPr lang="en-US" sz="2800" b="1" dirty="0">
              <a:latin typeface="Helvetica" charset="0"/>
            </a:endParaRPr>
          </a:p>
          <a:p>
            <a:pPr>
              <a:spcAft>
                <a:spcPct val="15000"/>
              </a:spcAft>
              <a:buFont typeface="Times" charset="0"/>
              <a:buAutoNum type="arabicParenR"/>
            </a:pPr>
            <a:r>
              <a:rPr lang="en-US" sz="2800" b="1" dirty="0">
                <a:latin typeface="Helvetica" charset="0"/>
              </a:rPr>
              <a:t>Large subunit binds </a:t>
            </a:r>
            <a:r>
              <a:rPr lang="en-US" sz="2800" b="1" dirty="0">
                <a:solidFill>
                  <a:srgbClr val="800000"/>
                </a:solidFill>
                <a:latin typeface="Helvetica" charset="0"/>
              </a:rPr>
              <a:t>(GTP)</a:t>
            </a:r>
          </a:p>
          <a:p>
            <a:pPr>
              <a:spcAft>
                <a:spcPct val="15000"/>
              </a:spcAft>
              <a:buFont typeface="Times" charset="0"/>
              <a:buAutoNum type="arabicParenR"/>
            </a:pPr>
            <a:r>
              <a:rPr lang="en-US" sz="2800" b="1" dirty="0">
                <a:latin typeface="Helvetica" charset="0"/>
              </a:rPr>
              <a:t>Second </a:t>
            </a:r>
            <a:r>
              <a:rPr lang="en-US" sz="2800" b="1" dirty="0" err="1">
                <a:latin typeface="Helvetica" charset="0"/>
              </a:rPr>
              <a:t>tRNA</a:t>
            </a:r>
            <a:r>
              <a:rPr lang="en-US" sz="2800" b="1" dirty="0">
                <a:latin typeface="Helvetica" charset="0"/>
              </a:rPr>
              <a:t> binds A site </a:t>
            </a:r>
            <a:r>
              <a:rPr lang="en-US" sz="2800" b="1" dirty="0">
                <a:solidFill>
                  <a:srgbClr val="800000"/>
                </a:solidFill>
                <a:latin typeface="Helvetica" charset="0"/>
              </a:rPr>
              <a:t>(GTP)</a:t>
            </a:r>
          </a:p>
          <a:p>
            <a:pPr>
              <a:spcAft>
                <a:spcPct val="15000"/>
              </a:spcAft>
              <a:buFont typeface="Times" charset="0"/>
              <a:buAutoNum type="arabicParenR"/>
            </a:pPr>
            <a:r>
              <a:rPr lang="en-US" sz="2800" b="1" dirty="0">
                <a:latin typeface="Helvetica" charset="0"/>
              </a:rPr>
              <a:t>Peptide bond (peptide attached to 2nd </a:t>
            </a:r>
            <a:r>
              <a:rPr lang="en-US" sz="2800" b="1" dirty="0" err="1">
                <a:latin typeface="Helvetica" charset="0"/>
              </a:rPr>
              <a:t>tRNA</a:t>
            </a:r>
            <a:r>
              <a:rPr lang="en-US" sz="2800" b="1" dirty="0">
                <a:latin typeface="Helvetica" charset="0"/>
              </a:rPr>
              <a:t>)</a:t>
            </a:r>
          </a:p>
          <a:p>
            <a:pPr>
              <a:spcAft>
                <a:spcPct val="15000"/>
              </a:spcAft>
              <a:buFont typeface="Times" charset="0"/>
              <a:buAutoNum type="arabicParenR"/>
            </a:pPr>
            <a:r>
              <a:rPr lang="en-US" sz="2800" b="1" dirty="0">
                <a:latin typeface="Helvetica" charset="0"/>
              </a:rPr>
              <a:t>Translocation by 1 codon towards 3</a:t>
            </a:r>
            <a:r>
              <a:rPr lang="ja-JP" altLang="en-US" sz="2800" b="1" dirty="0">
                <a:latin typeface="Helvetica" charset="0"/>
              </a:rPr>
              <a:t>’</a:t>
            </a:r>
            <a:r>
              <a:rPr lang="en-US" altLang="ja-JP" sz="2800" b="1" dirty="0">
                <a:latin typeface="Helvetica" charset="0"/>
              </a:rPr>
              <a:t> end </a:t>
            </a:r>
            <a:r>
              <a:rPr lang="en-US" altLang="ja-JP" sz="2800" b="1" dirty="0">
                <a:solidFill>
                  <a:srgbClr val="800000"/>
                </a:solidFill>
                <a:latin typeface="Helvetica" charset="0"/>
              </a:rPr>
              <a:t>(GTP)</a:t>
            </a:r>
          </a:p>
          <a:p>
            <a:pPr>
              <a:spcAft>
                <a:spcPct val="15000"/>
              </a:spcAft>
              <a:buFont typeface="Times" charset="0"/>
              <a:buAutoNum type="arabicParenR"/>
            </a:pPr>
            <a:r>
              <a:rPr lang="en-US" sz="2800" b="1" dirty="0">
                <a:latin typeface="Helvetica" charset="0"/>
              </a:rPr>
              <a:t>Release of 1st </a:t>
            </a:r>
            <a:r>
              <a:rPr lang="en-US" sz="2800" b="1" dirty="0" err="1">
                <a:latin typeface="Helvetica" charset="0"/>
              </a:rPr>
              <a:t>tRNA</a:t>
            </a:r>
            <a:r>
              <a:rPr lang="en-US" sz="2800" b="1" dirty="0">
                <a:latin typeface="Helvetica" charset="0"/>
              </a:rPr>
              <a:t> from E site</a:t>
            </a:r>
          </a:p>
          <a:p>
            <a:pPr>
              <a:spcAft>
                <a:spcPct val="15000"/>
              </a:spcAft>
              <a:buFont typeface="Times" charset="0"/>
              <a:buAutoNum type="arabicParenR"/>
            </a:pPr>
            <a:r>
              <a:rPr lang="en-US" sz="2800" b="1" dirty="0">
                <a:latin typeface="Helvetica" charset="0"/>
              </a:rPr>
              <a:t>Continue </a:t>
            </a:r>
            <a:r>
              <a:rPr lang="en-US" sz="2800" b="1" dirty="0" smtClean="0">
                <a:latin typeface="Helvetica" charset="0"/>
              </a:rPr>
              <a:t>steps 5</a:t>
            </a:r>
            <a:r>
              <a:rPr lang="en-US" sz="2800" b="1" dirty="0">
                <a:latin typeface="Helvetica" charset="0"/>
              </a:rPr>
              <a:t>-8 until stop codon is reached</a:t>
            </a:r>
          </a:p>
          <a:p>
            <a:pPr>
              <a:spcAft>
                <a:spcPct val="15000"/>
              </a:spcAft>
              <a:buFont typeface="Times" charset="0"/>
              <a:buAutoNum type="arabicParenR"/>
            </a:pPr>
            <a:r>
              <a:rPr lang="en-US" sz="2800" b="1" dirty="0" smtClean="0">
                <a:latin typeface="Helvetica" charset="0"/>
              </a:rPr>
              <a:t> Stop </a:t>
            </a:r>
            <a:r>
              <a:rPr lang="en-US" sz="2800" b="1" dirty="0">
                <a:latin typeface="Helvetica" charset="0"/>
              </a:rPr>
              <a:t>codon in A site -&gt; termination </a:t>
            </a:r>
            <a:r>
              <a:rPr lang="en-US" sz="2800" b="1" dirty="0">
                <a:solidFill>
                  <a:srgbClr val="800000"/>
                </a:solidFill>
                <a:latin typeface="Helvetica" charset="0"/>
              </a:rPr>
              <a:t>(GTP)</a:t>
            </a:r>
          </a:p>
        </p:txBody>
      </p:sp>
    </p:spTree>
    <p:extLst>
      <p:ext uri="{BB962C8B-B14F-4D97-AF65-F5344CB8AC3E}">
        <p14:creationId xmlns:p14="http://schemas.microsoft.com/office/powerpoint/2010/main" val="778566570"/>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idx="4294967295"/>
          </p:nvPr>
        </p:nvSpPr>
        <p:spPr>
          <a:xfrm>
            <a:off x="457200" y="274638"/>
            <a:ext cx="8229600" cy="639762"/>
          </a:xfrm>
        </p:spPr>
        <p:txBody>
          <a:bodyPr/>
          <a:lstStyle/>
          <a:p>
            <a:pPr eaLnBrk="1" hangingPunct="1"/>
            <a:r>
              <a:rPr lang="en-US" sz="3200">
                <a:latin typeface="Arial" charset="0"/>
              </a:rPr>
              <a:t>Simultaneous translation on polysomes</a:t>
            </a:r>
          </a:p>
        </p:txBody>
      </p:sp>
      <p:sp>
        <p:nvSpPr>
          <p:cNvPr id="62466" name="Rectangle 3"/>
          <p:cNvSpPr>
            <a:spLocks noChangeArrowheads="1"/>
          </p:cNvSpPr>
          <p:nvPr/>
        </p:nvSpPr>
        <p:spPr bwMode="auto">
          <a:xfrm>
            <a:off x="76200" y="1306513"/>
            <a:ext cx="8937625" cy="265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457200" eaLnBrk="0" hangingPunct="0">
              <a:spcAft>
                <a:spcPct val="20000"/>
              </a:spcAft>
              <a:buFont typeface="Times" charset="0"/>
              <a:buChar char="•"/>
            </a:pPr>
            <a:r>
              <a:rPr lang="en-US" sz="2800" b="1">
                <a:latin typeface="Helvetica" charset="0"/>
              </a:rPr>
              <a:t> Protein synthesis starts at N-terminus = 5</a:t>
            </a:r>
            <a:r>
              <a:rPr lang="ja-JP" altLang="en-US" sz="2800" b="1">
                <a:latin typeface="Helvetica" charset="0"/>
              </a:rPr>
              <a:t>’</a:t>
            </a:r>
            <a:r>
              <a:rPr lang="en-US" altLang="ja-JP" sz="2800" b="1">
                <a:latin typeface="Helvetica" charset="0"/>
              </a:rPr>
              <a:t> of ORF</a:t>
            </a:r>
          </a:p>
          <a:p>
            <a:pPr defTabSz="457200" eaLnBrk="0" hangingPunct="0">
              <a:spcAft>
                <a:spcPct val="20000"/>
              </a:spcAft>
              <a:buFont typeface="Times" charset="0"/>
              <a:buChar char="•"/>
            </a:pPr>
            <a:r>
              <a:rPr lang="en-US" sz="2800" b="1">
                <a:latin typeface="Helvetica" charset="0"/>
              </a:rPr>
              <a:t> mRNA translated 5</a:t>
            </a:r>
            <a:r>
              <a:rPr lang="ja-JP" altLang="en-US" sz="2800" b="1">
                <a:latin typeface="Helvetica" charset="0"/>
              </a:rPr>
              <a:t>’</a:t>
            </a:r>
            <a:r>
              <a:rPr lang="en-US" altLang="ja-JP" sz="2800" b="1">
                <a:latin typeface="Helvetica" charset="0"/>
              </a:rPr>
              <a:t> to 3</a:t>
            </a:r>
            <a:r>
              <a:rPr lang="ja-JP" altLang="en-US" sz="2800" b="1">
                <a:latin typeface="Helvetica" charset="0"/>
              </a:rPr>
              <a:t>’</a:t>
            </a:r>
            <a:r>
              <a:rPr lang="en-US" altLang="ja-JP" sz="2800" b="1">
                <a:latin typeface="Helvetica" charset="0"/>
              </a:rPr>
              <a:t> (peptide N- to C-term) </a:t>
            </a:r>
          </a:p>
          <a:p>
            <a:pPr defTabSz="457200" eaLnBrk="0" hangingPunct="0">
              <a:spcAft>
                <a:spcPct val="20000"/>
              </a:spcAft>
              <a:buFont typeface="Times" charset="0"/>
              <a:buChar char="•"/>
            </a:pPr>
            <a:r>
              <a:rPr lang="en-US" sz="2800" b="1">
                <a:latin typeface="Helvetica" charset="0"/>
              </a:rPr>
              <a:t> Ribosome covers ~40 aa</a:t>
            </a:r>
            <a:r>
              <a:rPr lang="ja-JP" altLang="en-US" sz="2800" b="1">
                <a:latin typeface="Helvetica" charset="0"/>
              </a:rPr>
              <a:t>’</a:t>
            </a:r>
            <a:r>
              <a:rPr lang="en-US" altLang="ja-JP" sz="2800" b="1">
                <a:latin typeface="Helvetica" charset="0"/>
              </a:rPr>
              <a:t>s of nascent polypeptide</a:t>
            </a:r>
          </a:p>
          <a:p>
            <a:pPr defTabSz="457200" eaLnBrk="0" hangingPunct="0">
              <a:spcAft>
                <a:spcPct val="20000"/>
              </a:spcAft>
              <a:buFont typeface="Times" charset="0"/>
              <a:buChar char="•"/>
            </a:pPr>
            <a:r>
              <a:rPr lang="en-US" sz="2800" b="1">
                <a:latin typeface="Helvetica" charset="0"/>
              </a:rPr>
              <a:t> As polypeptide emerges, it starts to fold</a:t>
            </a:r>
          </a:p>
          <a:p>
            <a:pPr defTabSz="457200" eaLnBrk="0" hangingPunct="0">
              <a:spcAft>
                <a:spcPct val="20000"/>
              </a:spcAft>
              <a:buFont typeface="Times" charset="0"/>
              <a:buChar char="•"/>
            </a:pPr>
            <a:r>
              <a:rPr lang="en-US" sz="2800" b="1">
                <a:latin typeface="Helvetica" charset="0"/>
              </a:rPr>
              <a:t> Rate of translation in eukaryotes is slow (2 aa/sec)</a:t>
            </a:r>
          </a:p>
        </p:txBody>
      </p:sp>
      <p:pic>
        <p:nvPicPr>
          <p:cNvPr id="62467"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143000" y="3922713"/>
            <a:ext cx="6934200" cy="285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7030424"/>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28600"/>
            <a:ext cx="8382000" cy="5847755"/>
          </a:xfrm>
          <a:prstGeom prst="rect">
            <a:avLst/>
          </a:prstGeom>
          <a:noFill/>
        </p:spPr>
        <p:txBody>
          <a:bodyPr wrap="square" rtlCol="0">
            <a:spAutoFit/>
          </a:bodyPr>
          <a:lstStyle/>
          <a:p>
            <a:r>
              <a:rPr lang="en-US" sz="2200" dirty="0" smtClean="0"/>
              <a:t>Generation of new cells requires significant amounts of protein synthesis, so one way to locally inhibit tumors, which are uncontrolled cell growths, is to inhibit protein synthesis. Addition of a compound, </a:t>
            </a:r>
            <a:r>
              <a:rPr lang="en-US" sz="2200" dirty="0" err="1" smtClean="0"/>
              <a:t>boilerizab</a:t>
            </a:r>
            <a:r>
              <a:rPr lang="en-US" sz="2200" dirty="0" smtClean="0"/>
              <a:t>, inhibits protein synthesis almost fully and may reduce or slow tumor growth. It is critical to identify the drug mechanism of action to determine whether this would be compatible for humans or would produce unwanted side effects.</a:t>
            </a:r>
          </a:p>
          <a:p>
            <a:endParaRPr lang="en-US" sz="2200" dirty="0" smtClean="0"/>
          </a:p>
          <a:p>
            <a:r>
              <a:rPr lang="en-US" sz="2200" dirty="0"/>
              <a:t>How would you determine which part of protein synthesis </a:t>
            </a:r>
            <a:r>
              <a:rPr lang="en-US" sz="2200" dirty="0" err="1"/>
              <a:t>boilerizab</a:t>
            </a:r>
            <a:r>
              <a:rPr lang="en-US" sz="2200" dirty="0"/>
              <a:t> is affecting</a:t>
            </a:r>
            <a:r>
              <a:rPr lang="en-US" sz="2200" dirty="0" smtClean="0"/>
              <a:t>? </a:t>
            </a:r>
          </a:p>
          <a:p>
            <a:pPr marL="342900" indent="-342900">
              <a:buFont typeface="Arial" panose="020B0604020202020204" pitchFamily="34" charset="0"/>
              <a:buChar char="•"/>
            </a:pPr>
            <a:r>
              <a:rPr lang="en-US" sz="2200" dirty="0" smtClean="0"/>
              <a:t>Write a hypothesis about identifying how protein synthesis is affected by </a:t>
            </a:r>
            <a:r>
              <a:rPr lang="en-US" sz="2200" dirty="0" err="1" smtClean="0"/>
              <a:t>boilerizab</a:t>
            </a:r>
            <a:r>
              <a:rPr lang="en-US" sz="2200" dirty="0" smtClean="0"/>
              <a:t>. </a:t>
            </a:r>
            <a:endParaRPr lang="en-US" sz="2200" dirty="0"/>
          </a:p>
          <a:p>
            <a:pPr marL="342900" indent="-342900">
              <a:buFont typeface="Arial" panose="020B0604020202020204" pitchFamily="34" charset="0"/>
              <a:buChar char="•"/>
            </a:pPr>
            <a:r>
              <a:rPr lang="en-US" sz="2200" dirty="0" smtClean="0"/>
              <a:t>Design </a:t>
            </a:r>
            <a:r>
              <a:rPr lang="en-US" sz="2200" dirty="0"/>
              <a:t>an experiment to </a:t>
            </a:r>
            <a:r>
              <a:rPr lang="en-US" sz="2200" dirty="0" smtClean="0"/>
              <a:t>test your hypothesis.</a:t>
            </a:r>
            <a:endParaRPr lang="en-US" sz="2200" dirty="0"/>
          </a:p>
          <a:p>
            <a:endParaRPr lang="en-US" sz="2200" dirty="0"/>
          </a:p>
          <a:p>
            <a:pPr marL="342900" indent="-342900">
              <a:buFont typeface="Arial" panose="020B0604020202020204" pitchFamily="34" charset="0"/>
              <a:buChar char="•"/>
            </a:pPr>
            <a:r>
              <a:rPr lang="en-US" sz="2200" dirty="0" smtClean="0"/>
              <a:t>Draw two graphs, one to demonstrate the expected results of </a:t>
            </a:r>
            <a:r>
              <a:rPr lang="en-US" sz="2200" dirty="0" err="1" smtClean="0"/>
              <a:t>boilerizab</a:t>
            </a:r>
            <a:r>
              <a:rPr lang="en-US" sz="2200" dirty="0" smtClean="0"/>
              <a:t> on protein synthesis, and one to demonstrate the predicted results of your experiment. </a:t>
            </a:r>
            <a:endParaRPr lang="en-US" sz="2200" dirty="0"/>
          </a:p>
        </p:txBody>
      </p:sp>
    </p:spTree>
    <p:extLst>
      <p:ext uri="{BB962C8B-B14F-4D97-AF65-F5344CB8AC3E}">
        <p14:creationId xmlns:p14="http://schemas.microsoft.com/office/powerpoint/2010/main" val="248335117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idx="4294967295"/>
          </p:nvPr>
        </p:nvSpPr>
        <p:spPr>
          <a:xfrm>
            <a:off x="0" y="152400"/>
            <a:ext cx="9144000" cy="914400"/>
          </a:xfrm>
        </p:spPr>
        <p:txBody>
          <a:bodyPr/>
          <a:lstStyle/>
          <a:p>
            <a:pPr eaLnBrk="1" hangingPunct="1"/>
            <a:r>
              <a:rPr lang="en-US" sz="3200">
                <a:latin typeface="Arial" charset="0"/>
              </a:rPr>
              <a:t>Mutations &amp; their effects on protein synthesis</a:t>
            </a:r>
          </a:p>
        </p:txBody>
      </p:sp>
      <p:sp>
        <p:nvSpPr>
          <p:cNvPr id="63490" name="Text Box 3"/>
          <p:cNvSpPr txBox="1">
            <a:spLocks noChangeArrowheads="1"/>
          </p:cNvSpPr>
          <p:nvPr/>
        </p:nvSpPr>
        <p:spPr bwMode="auto">
          <a:xfrm>
            <a:off x="457200" y="3429000"/>
            <a:ext cx="8229600" cy="222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b="1" dirty="0">
                <a:latin typeface="Helvetica" charset="0"/>
              </a:rPr>
              <a:t>Base-pair substitutions, insertions, and deletions</a:t>
            </a:r>
          </a:p>
          <a:p>
            <a:r>
              <a:rPr lang="en-US" b="1" dirty="0">
                <a:latin typeface="Helvetica" charset="0"/>
              </a:rPr>
              <a:t>	frame-shift – many amino acids affected</a:t>
            </a:r>
          </a:p>
          <a:p>
            <a:r>
              <a:rPr lang="en-US" b="1" dirty="0">
                <a:latin typeface="Helvetica" charset="0"/>
              </a:rPr>
              <a:t>	non frame-shift – only one amino acid affected</a:t>
            </a:r>
          </a:p>
          <a:p>
            <a:r>
              <a:rPr lang="en-US" b="1" dirty="0">
                <a:latin typeface="Helvetica" charset="0"/>
              </a:rPr>
              <a:t>	missense – add start or stop</a:t>
            </a:r>
          </a:p>
          <a:p>
            <a:endParaRPr lang="en-US" b="1" dirty="0">
              <a:latin typeface="Helvetica" charset="0"/>
            </a:endParaRPr>
          </a:p>
          <a:p>
            <a:endParaRPr lang="en-US" sz="2000" b="1" dirty="0">
              <a:latin typeface="Helvetica" charset="0"/>
            </a:endParaRPr>
          </a:p>
        </p:txBody>
      </p:sp>
      <p:pic>
        <p:nvPicPr>
          <p:cNvPr id="6349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143000"/>
            <a:ext cx="8686800"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5337953"/>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idx="4294967295"/>
          </p:nvPr>
        </p:nvSpPr>
        <p:spPr>
          <a:xfrm>
            <a:off x="457200" y="152400"/>
            <a:ext cx="8229600" cy="1143000"/>
          </a:xfrm>
        </p:spPr>
        <p:txBody>
          <a:bodyPr/>
          <a:lstStyle/>
          <a:p>
            <a:pPr eaLnBrk="1" hangingPunct="1"/>
            <a:r>
              <a:rPr lang="en-US" sz="3200">
                <a:latin typeface="Arial" charset="0"/>
              </a:rPr>
              <a:t>Frameshift with major effect</a:t>
            </a:r>
          </a:p>
        </p:txBody>
      </p:sp>
      <p:pic>
        <p:nvPicPr>
          <p:cNvPr id="6451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303338"/>
            <a:ext cx="8686800"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4114800"/>
            <a:ext cx="8839200" cy="227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733499"/>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Clicker Question</a:t>
            </a:r>
            <a:endParaRPr lang="en-US" dirty="0"/>
          </a:p>
        </p:txBody>
      </p:sp>
      <p:sp>
        <p:nvSpPr>
          <p:cNvPr id="3" name="Content Placeholder 2"/>
          <p:cNvSpPr>
            <a:spLocks noGrp="1"/>
          </p:cNvSpPr>
          <p:nvPr>
            <p:ph idx="1"/>
          </p:nvPr>
        </p:nvSpPr>
        <p:spPr/>
        <p:txBody>
          <a:bodyPr/>
          <a:lstStyle/>
          <a:p>
            <a:pPr marL="0" indent="0">
              <a:buNone/>
            </a:pPr>
            <a:r>
              <a:rPr lang="en-US" dirty="0" smtClean="0"/>
              <a:t>Which mutation would have the </a:t>
            </a:r>
            <a:r>
              <a:rPr lang="en-US" i="1" dirty="0" smtClean="0"/>
              <a:t>greatest</a:t>
            </a:r>
            <a:r>
              <a:rPr lang="en-US" dirty="0" smtClean="0"/>
              <a:t> effect on an mRNA sequence of:</a:t>
            </a:r>
          </a:p>
          <a:p>
            <a:pPr marL="0" indent="0">
              <a:buNone/>
            </a:pPr>
            <a:r>
              <a:rPr lang="en-US" dirty="0"/>
              <a:t> </a:t>
            </a:r>
            <a:r>
              <a:rPr lang="en-US" dirty="0" smtClean="0"/>
              <a:t>   5’ -  CGAUGAAGGCAUAAGC - 3’</a:t>
            </a:r>
          </a:p>
          <a:p>
            <a:pPr marL="0" indent="0">
              <a:buNone/>
            </a:pPr>
            <a:endParaRPr lang="en-US" dirty="0" smtClean="0"/>
          </a:p>
          <a:p>
            <a:pPr marL="514350" indent="-514350">
              <a:buFont typeface="+mj-lt"/>
              <a:buAutoNum type="alphaUcPeriod"/>
            </a:pPr>
            <a:r>
              <a:rPr lang="en-US" dirty="0" smtClean="0"/>
              <a:t>5’ -  C</a:t>
            </a:r>
            <a:r>
              <a:rPr lang="en-US" u="sng" dirty="0" smtClean="0"/>
              <a:t>C</a:t>
            </a:r>
            <a:r>
              <a:rPr lang="en-US" dirty="0" smtClean="0"/>
              <a:t>AUGAAGGCAUAAGC - 3’</a:t>
            </a:r>
          </a:p>
          <a:p>
            <a:pPr marL="514350" indent="-514350">
              <a:buFont typeface="+mj-lt"/>
              <a:buAutoNum type="alphaUcPeriod"/>
            </a:pPr>
            <a:r>
              <a:rPr lang="en-US" dirty="0" smtClean="0"/>
              <a:t>5’ -  CGAUGAAGG</a:t>
            </a:r>
            <a:r>
              <a:rPr lang="en-US" u="sng" dirty="0" smtClean="0"/>
              <a:t>U</a:t>
            </a:r>
            <a:r>
              <a:rPr lang="en-US" dirty="0" smtClean="0"/>
              <a:t>CAUAAGC - 3’</a:t>
            </a:r>
          </a:p>
          <a:p>
            <a:pPr marL="514350" indent="-514350">
              <a:buFont typeface="+mj-lt"/>
              <a:buAutoNum type="alphaUcPeriod"/>
            </a:pPr>
            <a:r>
              <a:rPr lang="en-US" dirty="0" smtClean="0"/>
              <a:t>5’ -  CGAUGAAGGCAUAA</a:t>
            </a:r>
            <a:r>
              <a:rPr lang="en-US" u="sng" dirty="0" smtClean="0"/>
              <a:t>U</a:t>
            </a:r>
            <a:r>
              <a:rPr lang="en-US" dirty="0" smtClean="0"/>
              <a:t>C - 3’</a:t>
            </a:r>
          </a:p>
          <a:p>
            <a:pPr marL="514350" indent="-514350">
              <a:buFont typeface="+mj-lt"/>
              <a:buAutoNum type="alphaUcPeriod"/>
            </a:pPr>
            <a:r>
              <a:rPr lang="en-US" dirty="0" smtClean="0"/>
              <a:t>5’ -  CGAUGAAGGC</a:t>
            </a:r>
            <a:r>
              <a:rPr lang="en-US" u="sng" dirty="0" smtClean="0"/>
              <a:t>C</a:t>
            </a:r>
            <a:r>
              <a:rPr lang="en-US" dirty="0" smtClean="0"/>
              <a:t>UAAGC - 3’</a:t>
            </a:r>
          </a:p>
          <a:p>
            <a:pPr marL="0" indent="0">
              <a:buNone/>
            </a:pPr>
            <a:endParaRPr lang="en-US" dirty="0" smtClean="0"/>
          </a:p>
          <a:p>
            <a:pPr marL="0" indent="0">
              <a:buNone/>
            </a:pPr>
            <a:r>
              <a:rPr lang="en-US" dirty="0" smtClean="0"/>
              <a:t>    </a:t>
            </a:r>
            <a:endParaRPr lang="en-US" dirty="0"/>
          </a:p>
        </p:txBody>
      </p:sp>
    </p:spTree>
    <p:extLst>
      <p:ext uri="{BB962C8B-B14F-4D97-AF65-F5344CB8AC3E}">
        <p14:creationId xmlns:p14="http://schemas.microsoft.com/office/powerpoint/2010/main" val="137017798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28600" y="274638"/>
            <a:ext cx="8686800" cy="868362"/>
          </a:xfrm>
        </p:spPr>
        <p:txBody>
          <a:bodyPr/>
          <a:lstStyle/>
          <a:p>
            <a:r>
              <a:rPr lang="en-US" altLang="en-US" sz="2800" smtClean="0"/>
              <a:t>“Silent” mutations can actually have significant effects on protein expression and can result in diseases</a:t>
            </a:r>
          </a:p>
        </p:txBody>
      </p:sp>
      <p:sp>
        <p:nvSpPr>
          <p:cNvPr id="8195" name="Rectangle 3"/>
          <p:cNvSpPr>
            <a:spLocks noGrp="1" noChangeArrowheads="1"/>
          </p:cNvSpPr>
          <p:nvPr>
            <p:ph type="body" idx="1"/>
          </p:nvPr>
        </p:nvSpPr>
        <p:spPr>
          <a:xfrm>
            <a:off x="457200" y="5334000"/>
            <a:ext cx="8229600" cy="792163"/>
          </a:xfrm>
        </p:spPr>
        <p:txBody>
          <a:bodyPr/>
          <a:lstStyle/>
          <a:p>
            <a:pPr>
              <a:lnSpc>
                <a:spcPct val="80000"/>
              </a:lnSpc>
            </a:pPr>
            <a:r>
              <a:rPr lang="en-US" altLang="en-US" sz="2400" smtClean="0"/>
              <a:t>A silent mutation occurs when the codon changes, but the amino acid does not</a:t>
            </a:r>
          </a:p>
        </p:txBody>
      </p:sp>
      <p:pic>
        <p:nvPicPr>
          <p:cNvPr id="81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 y="1406525"/>
            <a:ext cx="8629650" cy="377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97" name="Text Box 5"/>
          <p:cNvSpPr txBox="1">
            <a:spLocks noChangeArrowheads="1"/>
          </p:cNvSpPr>
          <p:nvPr/>
        </p:nvSpPr>
        <p:spPr bwMode="auto">
          <a:xfrm>
            <a:off x="5029200" y="6400800"/>
            <a:ext cx="4114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400"/>
              <a:t>Chamary and Hurst, 2009, Scientific American</a:t>
            </a:r>
          </a:p>
        </p:txBody>
      </p:sp>
    </p:spTree>
    <p:extLst>
      <p:ext uri="{BB962C8B-B14F-4D97-AF65-F5344CB8AC3E}">
        <p14:creationId xmlns:p14="http://schemas.microsoft.com/office/powerpoint/2010/main" val="271220521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57200" y="152400"/>
            <a:ext cx="8229600" cy="944563"/>
          </a:xfrm>
        </p:spPr>
        <p:txBody>
          <a:bodyPr/>
          <a:lstStyle/>
          <a:p>
            <a:r>
              <a:rPr lang="en-US" altLang="en-US" sz="2800" smtClean="0"/>
              <a:t>“Silent” (synonymous) mutations can be useful to control the rate of protein production</a:t>
            </a:r>
          </a:p>
        </p:txBody>
      </p:sp>
      <p:sp>
        <p:nvSpPr>
          <p:cNvPr id="9219" name="Rectangle 3"/>
          <p:cNvSpPr>
            <a:spLocks noGrp="1" noChangeArrowheads="1"/>
          </p:cNvSpPr>
          <p:nvPr>
            <p:ph type="body" idx="1"/>
          </p:nvPr>
        </p:nvSpPr>
        <p:spPr>
          <a:xfrm>
            <a:off x="457200" y="5334000"/>
            <a:ext cx="8229600" cy="868363"/>
          </a:xfrm>
        </p:spPr>
        <p:txBody>
          <a:bodyPr/>
          <a:lstStyle/>
          <a:p>
            <a:r>
              <a:rPr lang="en-US" altLang="en-US" sz="2000" smtClean="0"/>
              <a:t>Different codons can have different translation efficiencies, which can be exploited by organisms or scientists</a:t>
            </a:r>
          </a:p>
        </p:txBody>
      </p:sp>
      <p:pic>
        <p:nvPicPr>
          <p:cNvPr id="92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066800"/>
            <a:ext cx="5210175" cy="42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21" name="Text Box 5"/>
          <p:cNvSpPr txBox="1">
            <a:spLocks noChangeArrowheads="1"/>
          </p:cNvSpPr>
          <p:nvPr/>
        </p:nvSpPr>
        <p:spPr bwMode="auto">
          <a:xfrm>
            <a:off x="5029200" y="6400800"/>
            <a:ext cx="4114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400"/>
              <a:t>Chamary and Hurst, 2009, Scientific American</a:t>
            </a:r>
          </a:p>
        </p:txBody>
      </p:sp>
    </p:spTree>
    <p:extLst>
      <p:ext uri="{BB962C8B-B14F-4D97-AF65-F5344CB8AC3E}">
        <p14:creationId xmlns:p14="http://schemas.microsoft.com/office/powerpoint/2010/main" val="37991500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85738" y="104775"/>
            <a:ext cx="4389437" cy="762000"/>
          </a:xfrm>
          <a:prstGeom prst="rect">
            <a:avLst/>
          </a:prstGeom>
          <a:solidFill>
            <a:schemeClr val="accent5">
              <a:lumMod val="40000"/>
              <a:lumOff val="60000"/>
            </a:schemeClr>
          </a:solidFill>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en-US" sz="2800" dirty="0" smtClean="0"/>
              <a:t>DNA Sequencing</a:t>
            </a:r>
            <a:endParaRPr lang="en-US" sz="2800" dirty="0"/>
          </a:p>
        </p:txBody>
      </p:sp>
      <p:pic>
        <p:nvPicPr>
          <p:cNvPr id="28674" name="Picture 2" descr="http://users.rcn.com/jkimball.ma.ultranet/BiologyPages/F/FluorDideoxySeq.gif"/>
          <p:cNvPicPr>
            <a:picLocks noChangeAspect="1" noChangeArrowheads="1"/>
          </p:cNvPicPr>
          <p:nvPr/>
        </p:nvPicPr>
        <p:blipFill>
          <a:blip r:embed="rId2"/>
          <a:srcRect/>
          <a:stretch>
            <a:fillRect/>
          </a:stretch>
        </p:blipFill>
        <p:spPr bwMode="auto">
          <a:xfrm>
            <a:off x="4902200" y="0"/>
            <a:ext cx="4171950" cy="6762750"/>
          </a:xfrm>
          <a:prstGeom prst="rect">
            <a:avLst/>
          </a:prstGeom>
          <a:noFill/>
          <a:ln w="9525">
            <a:noFill/>
            <a:miter lim="800000"/>
            <a:headEnd/>
            <a:tailEnd/>
          </a:ln>
        </p:spPr>
      </p:pic>
      <p:sp>
        <p:nvSpPr>
          <p:cNvPr id="28675" name="Rectangle 1"/>
          <p:cNvSpPr>
            <a:spLocks noChangeArrowheads="1"/>
          </p:cNvSpPr>
          <p:nvPr/>
        </p:nvSpPr>
        <p:spPr bwMode="auto">
          <a:xfrm>
            <a:off x="93663" y="1371600"/>
            <a:ext cx="4572000" cy="4800600"/>
          </a:xfrm>
          <a:prstGeom prst="rect">
            <a:avLst/>
          </a:prstGeom>
          <a:noFill/>
          <a:ln w="9525">
            <a:noFill/>
            <a:miter lim="800000"/>
            <a:headEnd/>
            <a:tailEnd/>
          </a:ln>
        </p:spPr>
        <p:txBody>
          <a:bodyPr>
            <a:spAutoFit/>
          </a:bodyPr>
          <a:lstStyle/>
          <a:p>
            <a:r>
              <a:rPr lang="en-US" dirty="0">
                <a:latin typeface="Calibri" pitchFamily="34" charset="0"/>
              </a:rPr>
              <a:t>This template DNA is supplied with a mixture of all four </a:t>
            </a:r>
            <a:r>
              <a:rPr lang="en-US" b="1" dirty="0">
                <a:latin typeface="Calibri" pitchFamily="34" charset="0"/>
              </a:rPr>
              <a:t>normal</a:t>
            </a:r>
            <a:r>
              <a:rPr lang="en-US" dirty="0">
                <a:latin typeface="Calibri" pitchFamily="34" charset="0"/>
              </a:rPr>
              <a:t> (</a:t>
            </a:r>
            <a:r>
              <a:rPr lang="en-US" dirty="0" err="1">
                <a:latin typeface="Calibri" pitchFamily="34" charset="0"/>
              </a:rPr>
              <a:t>deoxy</a:t>
            </a:r>
            <a:r>
              <a:rPr lang="en-US" dirty="0">
                <a:latin typeface="Calibri" pitchFamily="34" charset="0"/>
              </a:rPr>
              <a:t>) nucleotides in ample quantities</a:t>
            </a:r>
          </a:p>
          <a:p>
            <a:pPr lvl="1"/>
            <a:r>
              <a:rPr lang="en-US" dirty="0" err="1">
                <a:latin typeface="Calibri" pitchFamily="34" charset="0"/>
              </a:rPr>
              <a:t>dATP</a:t>
            </a:r>
            <a:endParaRPr lang="en-US" dirty="0">
              <a:latin typeface="Calibri" pitchFamily="34" charset="0"/>
            </a:endParaRPr>
          </a:p>
          <a:p>
            <a:pPr lvl="1"/>
            <a:r>
              <a:rPr lang="en-US" dirty="0" err="1">
                <a:latin typeface="Calibri" pitchFamily="34" charset="0"/>
              </a:rPr>
              <a:t>dGTP</a:t>
            </a:r>
            <a:endParaRPr lang="en-US" dirty="0">
              <a:latin typeface="Calibri" pitchFamily="34" charset="0"/>
            </a:endParaRPr>
          </a:p>
          <a:p>
            <a:pPr lvl="1"/>
            <a:r>
              <a:rPr lang="en-US" dirty="0" err="1">
                <a:latin typeface="Calibri" pitchFamily="34" charset="0"/>
              </a:rPr>
              <a:t>dCTP</a:t>
            </a:r>
            <a:endParaRPr lang="en-US" dirty="0">
              <a:latin typeface="Calibri" pitchFamily="34" charset="0"/>
            </a:endParaRPr>
          </a:p>
          <a:p>
            <a:pPr lvl="1"/>
            <a:r>
              <a:rPr lang="en-US" dirty="0" err="1">
                <a:latin typeface="Calibri" pitchFamily="34" charset="0"/>
              </a:rPr>
              <a:t>dTTP</a:t>
            </a:r>
            <a:endParaRPr lang="en-US" dirty="0">
              <a:latin typeface="Calibri" pitchFamily="34" charset="0"/>
            </a:endParaRPr>
          </a:p>
          <a:p>
            <a:r>
              <a:rPr lang="en-US" dirty="0">
                <a:latin typeface="Calibri" pitchFamily="34" charset="0"/>
              </a:rPr>
              <a:t>a mixture of all four </a:t>
            </a:r>
            <a:r>
              <a:rPr lang="en-US" b="1" dirty="0" err="1">
                <a:latin typeface="Calibri" pitchFamily="34" charset="0"/>
              </a:rPr>
              <a:t>dideoxy</a:t>
            </a:r>
            <a:r>
              <a:rPr lang="en-US" dirty="0" err="1">
                <a:latin typeface="Calibri" pitchFamily="34" charset="0"/>
              </a:rPr>
              <a:t>nucleotides</a:t>
            </a:r>
            <a:r>
              <a:rPr lang="en-US" dirty="0">
                <a:latin typeface="Calibri" pitchFamily="34" charset="0"/>
              </a:rPr>
              <a:t>, each present in limiting quantities and each labeled with a "tag" that fluoresces a different color:</a:t>
            </a:r>
          </a:p>
          <a:p>
            <a:pPr lvl="1"/>
            <a:r>
              <a:rPr lang="en-US" b="1" dirty="0" err="1">
                <a:solidFill>
                  <a:srgbClr val="00B050"/>
                </a:solidFill>
                <a:latin typeface="Calibri" pitchFamily="34" charset="0"/>
              </a:rPr>
              <a:t>ddATP</a:t>
            </a:r>
            <a:endParaRPr lang="en-US" dirty="0">
              <a:solidFill>
                <a:srgbClr val="00B050"/>
              </a:solidFill>
              <a:latin typeface="Calibri" pitchFamily="34" charset="0"/>
            </a:endParaRPr>
          </a:p>
          <a:p>
            <a:pPr lvl="1"/>
            <a:r>
              <a:rPr lang="en-US" b="1" dirty="0" err="1">
                <a:solidFill>
                  <a:srgbClr val="FFFF00"/>
                </a:solidFill>
                <a:latin typeface="Calibri" pitchFamily="34" charset="0"/>
              </a:rPr>
              <a:t>ddGTP</a:t>
            </a:r>
            <a:endParaRPr lang="en-US" dirty="0">
              <a:solidFill>
                <a:srgbClr val="FFFF00"/>
              </a:solidFill>
              <a:latin typeface="Calibri" pitchFamily="34" charset="0"/>
            </a:endParaRPr>
          </a:p>
          <a:p>
            <a:pPr lvl="1"/>
            <a:r>
              <a:rPr lang="en-US" b="1" dirty="0" err="1">
                <a:solidFill>
                  <a:srgbClr val="00B0F0"/>
                </a:solidFill>
                <a:latin typeface="Calibri" pitchFamily="34" charset="0"/>
              </a:rPr>
              <a:t>ddCTP</a:t>
            </a:r>
            <a:endParaRPr lang="en-US" dirty="0">
              <a:solidFill>
                <a:srgbClr val="00B0F0"/>
              </a:solidFill>
              <a:latin typeface="Calibri" pitchFamily="34" charset="0"/>
            </a:endParaRPr>
          </a:p>
          <a:p>
            <a:pPr lvl="1"/>
            <a:r>
              <a:rPr lang="en-US" b="1" dirty="0" err="1">
                <a:solidFill>
                  <a:srgbClr val="FF0000"/>
                </a:solidFill>
                <a:latin typeface="Calibri" pitchFamily="34" charset="0"/>
              </a:rPr>
              <a:t>ddTTP</a:t>
            </a:r>
            <a:endParaRPr lang="en-US" dirty="0">
              <a:solidFill>
                <a:srgbClr val="FF0000"/>
              </a:solidFill>
              <a:latin typeface="Calibri" pitchFamily="34" charset="0"/>
            </a:endParaRPr>
          </a:p>
          <a:p>
            <a:r>
              <a:rPr lang="en-US" dirty="0">
                <a:latin typeface="Calibri" pitchFamily="34" charset="0"/>
              </a:rPr>
              <a:t>DNA polymerase I</a:t>
            </a:r>
          </a:p>
          <a:p>
            <a:r>
              <a:rPr lang="en-US" dirty="0">
                <a:latin typeface="Calibri" pitchFamily="34" charset="0"/>
              </a:rPr>
              <a:t>Primer (DNA fragment </a:t>
            </a:r>
            <a:r>
              <a:rPr lang="en-US" dirty="0" smtClean="0">
                <a:latin typeface="Calibri" pitchFamily="34" charset="0"/>
              </a:rPr>
              <a:t>complementary </a:t>
            </a:r>
            <a:r>
              <a:rPr lang="en-US" dirty="0">
                <a:latin typeface="Calibri" pitchFamily="34" charset="0"/>
              </a:rPr>
              <a:t>to 3’ end of DNA)</a:t>
            </a:r>
          </a:p>
        </p:txBody>
      </p:sp>
      <p:sp>
        <p:nvSpPr>
          <p:cNvPr id="28676" name="Rectangle 9"/>
          <p:cNvSpPr>
            <a:spLocks noChangeArrowheads="1"/>
          </p:cNvSpPr>
          <p:nvPr/>
        </p:nvSpPr>
        <p:spPr bwMode="auto">
          <a:xfrm>
            <a:off x="0" y="6240463"/>
            <a:ext cx="5486400" cy="646112"/>
          </a:xfrm>
          <a:prstGeom prst="rect">
            <a:avLst/>
          </a:prstGeom>
          <a:noFill/>
          <a:ln w="9525">
            <a:noFill/>
            <a:miter lim="800000"/>
            <a:headEnd/>
            <a:tailEnd/>
          </a:ln>
        </p:spPr>
        <p:txBody>
          <a:bodyPr>
            <a:spAutoFit/>
          </a:bodyPr>
          <a:lstStyle/>
          <a:p>
            <a:r>
              <a:rPr lang="en-US">
                <a:latin typeface="Calibri" pitchFamily="34" charset="0"/>
                <a:hlinkClick r:id="rId3"/>
              </a:rPr>
              <a:t>http://users.rcn.com/jkimball.ma.ultranet/BiologyPages/D/DNAsequencing.html</a:t>
            </a:r>
            <a:endParaRPr lang="en-US">
              <a:latin typeface="Calibri" pitchFamily="34" charset="0"/>
            </a:endParaRPr>
          </a:p>
        </p:txBody>
      </p:sp>
    </p:spTree>
    <p:extLst>
      <p:ext uri="{BB962C8B-B14F-4D97-AF65-F5344CB8AC3E}">
        <p14:creationId xmlns:p14="http://schemas.microsoft.com/office/powerpoint/2010/main" val="5629141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2"/>
          <p:cNvPicPr>
            <a:picLocks noChangeAspect="1" noChangeArrowheads="1"/>
          </p:cNvPicPr>
          <p:nvPr/>
        </p:nvPicPr>
        <p:blipFill>
          <a:blip r:embed="rId3"/>
          <a:srcRect/>
          <a:stretch>
            <a:fillRect/>
          </a:stretch>
        </p:blipFill>
        <p:spPr bwMode="auto">
          <a:xfrm>
            <a:off x="582613" y="1284288"/>
            <a:ext cx="2449512" cy="5143500"/>
          </a:xfrm>
          <a:prstGeom prst="rect">
            <a:avLst/>
          </a:prstGeom>
          <a:noFill/>
          <a:ln w="9525">
            <a:noFill/>
            <a:miter lim="800000"/>
            <a:headEnd/>
            <a:tailEnd/>
          </a:ln>
        </p:spPr>
      </p:pic>
      <p:pic>
        <p:nvPicPr>
          <p:cNvPr id="29698" name="Picture 3"/>
          <p:cNvPicPr>
            <a:picLocks noChangeAspect="1" noChangeArrowheads="1"/>
          </p:cNvPicPr>
          <p:nvPr/>
        </p:nvPicPr>
        <p:blipFill>
          <a:blip r:embed="rId4"/>
          <a:srcRect/>
          <a:stretch>
            <a:fillRect/>
          </a:stretch>
        </p:blipFill>
        <p:spPr bwMode="auto">
          <a:xfrm>
            <a:off x="2641600" y="3316288"/>
            <a:ext cx="6172200" cy="2046287"/>
          </a:xfrm>
          <a:prstGeom prst="rect">
            <a:avLst/>
          </a:prstGeom>
          <a:noFill/>
          <a:ln w="9525">
            <a:noFill/>
            <a:miter lim="800000"/>
            <a:headEnd/>
            <a:tailEnd/>
          </a:ln>
        </p:spPr>
      </p:pic>
      <p:cxnSp>
        <p:nvCxnSpPr>
          <p:cNvPr id="29699" name="AutoShape 4"/>
          <p:cNvCxnSpPr>
            <a:cxnSpLocks noChangeShapeType="1"/>
          </p:cNvCxnSpPr>
          <p:nvPr/>
        </p:nvCxnSpPr>
        <p:spPr bwMode="auto">
          <a:xfrm>
            <a:off x="1828800" y="3352800"/>
            <a:ext cx="685800" cy="0"/>
          </a:xfrm>
          <a:prstGeom prst="straightConnector1">
            <a:avLst/>
          </a:prstGeom>
          <a:noFill/>
          <a:ln w="9525">
            <a:solidFill>
              <a:schemeClr val="tx1"/>
            </a:solidFill>
            <a:round/>
            <a:headEnd/>
            <a:tailEnd type="triangle" w="med" len="med"/>
          </a:ln>
        </p:spPr>
      </p:cxnSp>
      <p:sp>
        <p:nvSpPr>
          <p:cNvPr id="29700" name="Text Box 5"/>
          <p:cNvSpPr txBox="1">
            <a:spLocks noChangeArrowheads="1"/>
          </p:cNvSpPr>
          <p:nvPr/>
        </p:nvSpPr>
        <p:spPr bwMode="auto">
          <a:xfrm>
            <a:off x="2532063" y="1295400"/>
            <a:ext cx="6324600" cy="1466850"/>
          </a:xfrm>
          <a:prstGeom prst="rect">
            <a:avLst/>
          </a:prstGeom>
          <a:noFill/>
          <a:ln w="9525">
            <a:noFill/>
            <a:miter lim="800000"/>
            <a:headEnd/>
            <a:tailEnd/>
          </a:ln>
        </p:spPr>
        <p:txBody>
          <a:bodyPr>
            <a:spAutoFit/>
          </a:bodyPr>
          <a:lstStyle/>
          <a:p>
            <a:pPr latinLnBrk="1">
              <a:spcBef>
                <a:spcPct val="50000"/>
              </a:spcBef>
            </a:pPr>
            <a:r>
              <a:rPr kumimoji="1" lang="en-US" b="1">
                <a:latin typeface="Lucida Grande"/>
                <a:ea typeface="굴림"/>
                <a:cs typeface="굴림"/>
              </a:rPr>
              <a:t>DNA sequence can be interpreted by a scanner</a:t>
            </a:r>
          </a:p>
          <a:p>
            <a:pPr latinLnBrk="1">
              <a:spcBef>
                <a:spcPct val="50000"/>
              </a:spcBef>
            </a:pPr>
            <a:r>
              <a:rPr kumimoji="1" lang="en-US" b="1">
                <a:latin typeface="Lucida Grande"/>
                <a:ea typeface="굴림"/>
                <a:cs typeface="굴림"/>
              </a:rPr>
              <a:t>- reads from bottom to top of the gel</a:t>
            </a:r>
          </a:p>
          <a:p>
            <a:pPr latinLnBrk="1">
              <a:spcBef>
                <a:spcPct val="50000"/>
              </a:spcBef>
              <a:buFontTx/>
              <a:buChar char="-"/>
            </a:pPr>
            <a:r>
              <a:rPr kumimoji="1" lang="en-US" b="1">
                <a:latin typeface="Lucida Grande"/>
                <a:ea typeface="굴림"/>
                <a:cs typeface="굴림"/>
              </a:rPr>
              <a:t> can interpret the sequence according to the intensity  and color of the detected fluorescence </a:t>
            </a:r>
          </a:p>
        </p:txBody>
      </p:sp>
      <p:sp>
        <p:nvSpPr>
          <p:cNvPr id="6" name="Title 1"/>
          <p:cNvSpPr txBox="1">
            <a:spLocks/>
          </p:cNvSpPr>
          <p:nvPr/>
        </p:nvSpPr>
        <p:spPr>
          <a:xfrm>
            <a:off x="609600" y="174625"/>
            <a:ext cx="8229600" cy="762000"/>
          </a:xfrm>
          <a:prstGeom prst="rect">
            <a:avLst/>
          </a:prstGeom>
          <a:solidFill>
            <a:schemeClr val="accent5">
              <a:lumMod val="40000"/>
              <a:lumOff val="60000"/>
            </a:schemeClr>
          </a:solidFill>
        </p:spPr>
        <p:txBody>
          <a:bodyP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en-US" sz="2800" smtClean="0"/>
              <a:t>DNA Sequencing- </a:t>
            </a:r>
            <a:r>
              <a:rPr kumimoji="1" lang="en-US" sz="2800" smtClean="0">
                <a:ea typeface="굴림" pitchFamily="-128" charset="-127"/>
              </a:rPr>
              <a:t>Sanger-Coulson dideoxy method</a:t>
            </a:r>
            <a:endParaRPr lang="en-US" sz="2800" dirty="0"/>
          </a:p>
        </p:txBody>
      </p:sp>
    </p:spTree>
    <p:extLst>
      <p:ext uri="{BB962C8B-B14F-4D97-AF65-F5344CB8AC3E}">
        <p14:creationId xmlns:p14="http://schemas.microsoft.com/office/powerpoint/2010/main" val="1377673214"/>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47939</TotalTime>
  <Words>4809</Words>
  <Application>Microsoft Office PowerPoint</Application>
  <PresentationFormat>On-screen Show (4:3)</PresentationFormat>
  <Paragraphs>546</Paragraphs>
  <Slides>77</Slides>
  <Notes>45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77</vt:i4>
      </vt:variant>
    </vt:vector>
  </HeadingPairs>
  <TitlesOfParts>
    <vt:vector size="88" baseType="lpstr">
      <vt:lpstr>Gulim</vt:lpstr>
      <vt:lpstr>Gulim</vt:lpstr>
      <vt:lpstr>MS PGothic</vt:lpstr>
      <vt:lpstr>Arial</vt:lpstr>
      <vt:lpstr>Calibri</vt:lpstr>
      <vt:lpstr>Helvetica</vt:lpstr>
      <vt:lpstr>Lucida Grande</vt:lpstr>
      <vt:lpstr>pragmatica-web</vt:lpstr>
      <vt:lpstr>Times</vt:lpstr>
      <vt:lpstr>Wingdings</vt:lpstr>
      <vt:lpstr>Default Design</vt:lpstr>
      <vt:lpstr>Anyone know what this is?</vt:lpstr>
      <vt:lpstr>Announcements</vt:lpstr>
      <vt:lpstr>Genetic circuits, natural or synthetic, can perform logical operations</vt:lpstr>
      <vt:lpstr>How would you construct:</vt:lpstr>
      <vt:lpstr>First: get lots of DNA or cDNA (from mRNA) Enzymatic Amplification of DNA by PCR</vt:lpstr>
      <vt:lpstr>PCR</vt:lpstr>
      <vt:lpstr>PowerPoint Presentation</vt:lpstr>
      <vt:lpstr>PowerPoint Presentation</vt:lpstr>
      <vt:lpstr>PowerPoint Presentation</vt:lpstr>
      <vt:lpstr>Omics</vt:lpstr>
      <vt:lpstr>Transcriptomics</vt:lpstr>
      <vt:lpstr>PowerPoint Presentation</vt:lpstr>
      <vt:lpstr>PowerPoint Presentation</vt:lpstr>
      <vt:lpstr>PowerPoint Presentation</vt:lpstr>
      <vt:lpstr>PowerPoint Presentation</vt:lpstr>
      <vt:lpstr>PowerPoint Presentation</vt:lpstr>
      <vt:lpstr>PowerPoint Presentation</vt:lpstr>
      <vt:lpstr>Using gene expression patterns to understand biological processes</vt:lpstr>
      <vt:lpstr>PowerPoint Presentation</vt:lpstr>
      <vt:lpstr>PowerPoint Presentation</vt:lpstr>
      <vt:lpstr>PowerPoint Presentation</vt:lpstr>
      <vt:lpstr>Transcription-level control in eukaryotes</vt:lpstr>
      <vt:lpstr>Teaching an old dogma new tricks: the histone code is a major addendum to the central dogma</vt:lpstr>
      <vt:lpstr>Histone control of access to DNA (eukaryotes only)</vt:lpstr>
      <vt:lpstr>ATP-dependent chromatin remodeling permits access to DNA when needed (transcription!)</vt:lpstr>
      <vt:lpstr>Epigenetics – a form of transcriptional level control via control of DNA genome </vt:lpstr>
      <vt:lpstr>Histone review</vt:lpstr>
      <vt:lpstr>Histone modifications and “histone code”</vt:lpstr>
      <vt:lpstr>Histone modifications and “histone code”</vt:lpstr>
      <vt:lpstr>Histone modifications  are implicated in many diseases</vt:lpstr>
      <vt:lpstr>PowerPoint Presentation</vt:lpstr>
      <vt:lpstr>A model of events following the binding of a transcriptional activator</vt:lpstr>
      <vt:lpstr>PowerPoint Presentation</vt:lpstr>
      <vt:lpstr>A model for transcriptional repression   Histone deacetylases (HDACs) remove acetyl groups and repress transcription.   HDACs are subunits of larger complexes acting as a  corepressor (similar to trytophan operon, but for a eukaryote). Corepressors are recruited to specific gene loci by transcription factors that cause the targeted gene to be silenced.  Histone methyltransferase methylates at specific sites to prevent transcription. Shown here are two stages of transcriptional inactivation: deacetylation followed by methylation</vt:lpstr>
      <vt:lpstr>Clicker question – How might one distinguish transcription repression through histone modification versus by transcription factors?</vt:lpstr>
      <vt:lpstr>PowerPoint Presentation</vt:lpstr>
      <vt:lpstr>Cytosine methylation can suppress transcription and can be heritable across generations (epigenetics!)</vt:lpstr>
      <vt:lpstr>Changes in DNA methylation levels during  mammalian development</vt:lpstr>
      <vt:lpstr>PowerPoint Presentation</vt:lpstr>
      <vt:lpstr>PowerPoint Presentation</vt:lpstr>
      <vt:lpstr>Found in translation:  from mRNA to protein</vt:lpstr>
      <vt:lpstr>An EPIC Translation Movie</vt:lpstr>
      <vt:lpstr>Translation videos</vt:lpstr>
      <vt:lpstr>Another way to look at information flow…</vt:lpstr>
      <vt:lpstr>Going from nucleotide to peptide sequences</vt:lpstr>
      <vt:lpstr>Clicker Question</vt:lpstr>
      <vt:lpstr>Codons: What a bunch of degenerates!</vt:lpstr>
      <vt:lpstr>Going from nucleotide to peptide sequences</vt:lpstr>
      <vt:lpstr>Getting it made.</vt:lpstr>
      <vt:lpstr>transfer RNA (tRNA)</vt:lpstr>
      <vt:lpstr>Clicker Question</vt:lpstr>
      <vt:lpstr>Main points thus far…</vt:lpstr>
      <vt:lpstr>Universal decoder chart</vt:lpstr>
      <vt:lpstr>Getting the tRNA ready for translation</vt:lpstr>
      <vt:lpstr>Decoding the Codons: The Role of tRNAs Wobble in the interaction between codon &amp; anticodon</vt:lpstr>
      <vt:lpstr>Viewing charging in another way</vt:lpstr>
      <vt:lpstr>Cellular machine for protein synthesis: ribosome</vt:lpstr>
      <vt:lpstr>The 30S (small) and 50S (large) subunits come together to form three functional tRNA binding sites in bacteria: similar in eukaryotes</vt:lpstr>
      <vt:lpstr>Bacterial vs. eukaryotic ribosome</vt:lpstr>
      <vt:lpstr>Simplified view of the ribosome</vt:lpstr>
      <vt:lpstr>Summary of initiation  (prokaryotes or eukaryotes)</vt:lpstr>
      <vt:lpstr>Elongation</vt:lpstr>
      <vt:lpstr>The amino group from the new amino acid forms a peptide bond with the carboxy terminus of the polypeptide chain</vt:lpstr>
      <vt:lpstr>Clicker Question</vt:lpstr>
      <vt:lpstr>Details of elongation: peptide bond</vt:lpstr>
      <vt:lpstr>Translocation</vt:lpstr>
      <vt:lpstr>Details of translocation</vt:lpstr>
      <vt:lpstr>Summary of elongation</vt:lpstr>
      <vt:lpstr>Termination</vt:lpstr>
      <vt:lpstr>Summary of translation</vt:lpstr>
      <vt:lpstr>Simultaneous translation on polysomes</vt:lpstr>
      <vt:lpstr>PowerPoint Presentation</vt:lpstr>
      <vt:lpstr>Mutations &amp; their effects on protein synthesis</vt:lpstr>
      <vt:lpstr>Frameshift with major effect</vt:lpstr>
      <vt:lpstr>Clicker Question</vt:lpstr>
      <vt:lpstr>“Silent” mutations can actually have significant effects on protein expression and can result in diseases</vt:lpstr>
      <vt:lpstr>“Silent” (synonymous) mutations can be useful to control the rate of protein production</vt:lpstr>
    </vt:vector>
  </TitlesOfParts>
  <Company>Purdue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Found in translation: from mRNA to protein</dc:title>
  <dc:creator>Ed Bartlett</dc:creator>
  <cp:lastModifiedBy>ECN</cp:lastModifiedBy>
  <cp:revision>186</cp:revision>
  <dcterms:created xsi:type="dcterms:W3CDTF">2007-11-08T15:59:06Z</dcterms:created>
  <dcterms:modified xsi:type="dcterms:W3CDTF">2016-11-03T12:07:23Z</dcterms:modified>
</cp:coreProperties>
</file>